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7556500" cy="106934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196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7"/>
          <p:cNvSpPr/>
          <p:nvPr/>
        </p:nvSpPr>
        <p:spPr>
          <a:xfrm>
            <a:off x="276793" y="2559986"/>
            <a:ext cx="1587491" cy="1592800"/>
          </a:xfrm>
          <a:custGeom>
            <a:avLst/>
            <a:gdLst/>
            <a:ahLst/>
            <a:cxnLst/>
            <a:rect l="l" t="t" r="r" b="b"/>
            <a:pathLst>
              <a:path w="2116654" h="2123733">
                <a:moveTo>
                  <a:pt x="0" y="0"/>
                </a:moveTo>
                <a:lnTo>
                  <a:pt x="2116654" y="0"/>
                </a:lnTo>
                <a:lnTo>
                  <a:pt x="2116654" y="2123733"/>
                </a:lnTo>
                <a:lnTo>
                  <a:pt x="0" y="2123733"/>
                </a:lnTo>
                <a:lnTo>
                  <a:pt x="0" y="0"/>
                </a:lnTo>
                <a:close/>
              </a:path>
            </a:pathLst>
          </a:custGeom>
          <a:blipFill>
            <a:blip r:embed="rId2">
              <a:alphaModFix amt="24000"/>
            </a:blip>
            <a:stretch>
              <a:fillRect/>
            </a:stretch>
          </a:blipFill>
        </p:spPr>
        <p:txBody>
          <a:bodyPr/>
          <a:lstStyle/>
          <a:p>
            <a:endParaRPr lang="ja-JP" altLang="en-US" dirty="0"/>
          </a:p>
        </p:txBody>
      </p:sp>
      <p:sp>
        <p:nvSpPr>
          <p:cNvPr id="2" name="Freeform 2"/>
          <p:cNvSpPr/>
          <p:nvPr/>
        </p:nvSpPr>
        <p:spPr>
          <a:xfrm>
            <a:off x="0" y="704718"/>
            <a:ext cx="7535147" cy="4799583"/>
          </a:xfrm>
          <a:custGeom>
            <a:avLst/>
            <a:gdLst/>
            <a:ahLst/>
            <a:cxnLst/>
            <a:rect l="l" t="t" r="r" b="b"/>
            <a:pathLst>
              <a:path w="7872334" h="4799583">
                <a:moveTo>
                  <a:pt x="0" y="0"/>
                </a:moveTo>
                <a:lnTo>
                  <a:pt x="7872334" y="0"/>
                </a:lnTo>
                <a:lnTo>
                  <a:pt x="7872334" y="4799584"/>
                </a:lnTo>
                <a:lnTo>
                  <a:pt x="0" y="4799584"/>
                </a:lnTo>
                <a:lnTo>
                  <a:pt x="0" y="0"/>
                </a:lnTo>
                <a:close/>
              </a:path>
            </a:pathLst>
          </a:custGeom>
          <a:blipFill>
            <a:blip r:embed="rId3"/>
            <a:stretch>
              <a:fillRect l="-20733" t="-8832" r="-20733" b="-45761"/>
            </a:stretch>
          </a:blipFill>
        </p:spPr>
        <p:txBody>
          <a:bodyPr/>
          <a:lstStyle/>
          <a:p>
            <a:endParaRPr lang="ja-JP" altLang="en-US" dirty="0"/>
          </a:p>
        </p:txBody>
      </p:sp>
      <p:grpSp>
        <p:nvGrpSpPr>
          <p:cNvPr id="3" name="Group 3"/>
          <p:cNvGrpSpPr/>
          <p:nvPr/>
        </p:nvGrpSpPr>
        <p:grpSpPr>
          <a:xfrm rot="-219025">
            <a:off x="-104580" y="-263510"/>
            <a:ext cx="8382487" cy="5727072"/>
            <a:chOff x="-391584" y="-359870"/>
            <a:chExt cx="3574256" cy="1848490"/>
          </a:xfrm>
        </p:grpSpPr>
        <p:sp>
          <p:nvSpPr>
            <p:cNvPr id="4" name="Freeform 4"/>
            <p:cNvSpPr/>
            <p:nvPr/>
          </p:nvSpPr>
          <p:spPr>
            <a:xfrm>
              <a:off x="-391584" y="-359870"/>
              <a:ext cx="3347136" cy="1557117"/>
            </a:xfrm>
            <a:custGeom>
              <a:avLst/>
              <a:gdLst>
                <a:gd name="connsiteX0" fmla="*/ 0 w 3182672"/>
                <a:gd name="connsiteY0" fmla="*/ 0 h 1488620"/>
                <a:gd name="connsiteX1" fmla="*/ 3170663 w 3182672"/>
                <a:gd name="connsiteY1" fmla="*/ 160654 h 1488620"/>
                <a:gd name="connsiteX2" fmla="*/ 3182672 w 3182672"/>
                <a:gd name="connsiteY2" fmla="*/ 1488620 h 1488620"/>
                <a:gd name="connsiteX3" fmla="*/ 0 w 3182672"/>
                <a:gd name="connsiteY3" fmla="*/ 1488620 h 1488620"/>
                <a:gd name="connsiteX4" fmla="*/ 0 w 3182672"/>
                <a:gd name="connsiteY4" fmla="*/ 0 h 1488620"/>
                <a:gd name="connsiteX0" fmla="*/ 0 w 3184751"/>
                <a:gd name="connsiteY0" fmla="*/ 0 h 1554451"/>
                <a:gd name="connsiteX1" fmla="*/ 3170663 w 3184751"/>
                <a:gd name="connsiteY1" fmla="*/ 160654 h 1554451"/>
                <a:gd name="connsiteX2" fmla="*/ 3184751 w 3184751"/>
                <a:gd name="connsiteY2" fmla="*/ 1554451 h 1554451"/>
                <a:gd name="connsiteX3" fmla="*/ 0 w 3184751"/>
                <a:gd name="connsiteY3" fmla="*/ 1488620 h 1554451"/>
                <a:gd name="connsiteX4" fmla="*/ 0 w 3184751"/>
                <a:gd name="connsiteY4" fmla="*/ 0 h 1554451"/>
                <a:gd name="connsiteX0" fmla="*/ 0 w 3184751"/>
                <a:gd name="connsiteY0" fmla="*/ 0 h 1554451"/>
                <a:gd name="connsiteX1" fmla="*/ 3088951 w 3184751"/>
                <a:gd name="connsiteY1" fmla="*/ 165166 h 1554451"/>
                <a:gd name="connsiteX2" fmla="*/ 3184751 w 3184751"/>
                <a:gd name="connsiteY2" fmla="*/ 1554451 h 1554451"/>
                <a:gd name="connsiteX3" fmla="*/ 0 w 3184751"/>
                <a:gd name="connsiteY3" fmla="*/ 1488620 h 1554451"/>
                <a:gd name="connsiteX4" fmla="*/ 0 w 3184751"/>
                <a:gd name="connsiteY4" fmla="*/ 0 h 1554451"/>
                <a:gd name="connsiteX0" fmla="*/ 0 w 3184751"/>
                <a:gd name="connsiteY0" fmla="*/ 0 h 1554451"/>
                <a:gd name="connsiteX1" fmla="*/ 3125997 w 3184751"/>
                <a:gd name="connsiteY1" fmla="*/ 196308 h 1554451"/>
                <a:gd name="connsiteX2" fmla="*/ 3184751 w 3184751"/>
                <a:gd name="connsiteY2" fmla="*/ 1554451 h 1554451"/>
                <a:gd name="connsiteX3" fmla="*/ 0 w 3184751"/>
                <a:gd name="connsiteY3" fmla="*/ 1488620 h 1554451"/>
                <a:gd name="connsiteX4" fmla="*/ 0 w 3184751"/>
                <a:gd name="connsiteY4" fmla="*/ 0 h 1554451"/>
                <a:gd name="connsiteX0" fmla="*/ 5842 w 3184751"/>
                <a:gd name="connsiteY0" fmla="*/ 0 h 1527248"/>
                <a:gd name="connsiteX1" fmla="*/ 3125997 w 3184751"/>
                <a:gd name="connsiteY1" fmla="*/ 169105 h 1527248"/>
                <a:gd name="connsiteX2" fmla="*/ 3184751 w 3184751"/>
                <a:gd name="connsiteY2" fmla="*/ 1527248 h 1527248"/>
                <a:gd name="connsiteX3" fmla="*/ 0 w 3184751"/>
                <a:gd name="connsiteY3" fmla="*/ 1461417 h 1527248"/>
                <a:gd name="connsiteX4" fmla="*/ 5842 w 3184751"/>
                <a:gd name="connsiteY4" fmla="*/ 0 h 1527248"/>
                <a:gd name="connsiteX0" fmla="*/ 5842 w 3125997"/>
                <a:gd name="connsiteY0" fmla="*/ 0 h 1520035"/>
                <a:gd name="connsiteX1" fmla="*/ 3125997 w 3125997"/>
                <a:gd name="connsiteY1" fmla="*/ 169105 h 1520035"/>
                <a:gd name="connsiteX2" fmla="*/ 3093416 w 3125997"/>
                <a:gd name="connsiteY2" fmla="*/ 1520035 h 1520035"/>
                <a:gd name="connsiteX3" fmla="*/ 0 w 3125997"/>
                <a:gd name="connsiteY3" fmla="*/ 1461417 h 1520035"/>
                <a:gd name="connsiteX4" fmla="*/ 5842 w 3125997"/>
                <a:gd name="connsiteY4" fmla="*/ 0 h 1520035"/>
                <a:gd name="connsiteX0" fmla="*/ 109920 w 3230075"/>
                <a:gd name="connsiteY0" fmla="*/ 0 h 1520035"/>
                <a:gd name="connsiteX1" fmla="*/ 3230075 w 3230075"/>
                <a:gd name="connsiteY1" fmla="*/ 169105 h 1520035"/>
                <a:gd name="connsiteX2" fmla="*/ 3197494 w 3230075"/>
                <a:gd name="connsiteY2" fmla="*/ 1520035 h 1520035"/>
                <a:gd name="connsiteX3" fmla="*/ 0 w 3230075"/>
                <a:gd name="connsiteY3" fmla="*/ 1445540 h 1520035"/>
                <a:gd name="connsiteX4" fmla="*/ 109920 w 3230075"/>
                <a:gd name="connsiteY4" fmla="*/ 0 h 1520035"/>
                <a:gd name="connsiteX0" fmla="*/ 109920 w 3230075"/>
                <a:gd name="connsiteY0" fmla="*/ 0 h 1532718"/>
                <a:gd name="connsiteX1" fmla="*/ 3230075 w 3230075"/>
                <a:gd name="connsiteY1" fmla="*/ 169105 h 1532718"/>
                <a:gd name="connsiteX2" fmla="*/ 3126174 w 3230075"/>
                <a:gd name="connsiteY2" fmla="*/ 1532718 h 1532718"/>
                <a:gd name="connsiteX3" fmla="*/ 0 w 3230075"/>
                <a:gd name="connsiteY3" fmla="*/ 1445540 h 1532718"/>
                <a:gd name="connsiteX4" fmla="*/ 109920 w 3230075"/>
                <a:gd name="connsiteY4" fmla="*/ 0 h 1532718"/>
                <a:gd name="connsiteX0" fmla="*/ 101457 w 3230075"/>
                <a:gd name="connsiteY0" fmla="*/ 0 h 1527003"/>
                <a:gd name="connsiteX1" fmla="*/ 3230075 w 3230075"/>
                <a:gd name="connsiteY1" fmla="*/ 163390 h 1527003"/>
                <a:gd name="connsiteX2" fmla="*/ 3126174 w 3230075"/>
                <a:gd name="connsiteY2" fmla="*/ 1527003 h 1527003"/>
                <a:gd name="connsiteX3" fmla="*/ 0 w 3230075"/>
                <a:gd name="connsiteY3" fmla="*/ 1439825 h 1527003"/>
                <a:gd name="connsiteX4" fmla="*/ 101457 w 3230075"/>
                <a:gd name="connsiteY4" fmla="*/ 0 h 1527003"/>
                <a:gd name="connsiteX0" fmla="*/ 101457 w 3231090"/>
                <a:gd name="connsiteY0" fmla="*/ 0 h 1527003"/>
                <a:gd name="connsiteX1" fmla="*/ 3231090 w 3231090"/>
                <a:gd name="connsiteY1" fmla="*/ 151181 h 1527003"/>
                <a:gd name="connsiteX2" fmla="*/ 3126174 w 3231090"/>
                <a:gd name="connsiteY2" fmla="*/ 1527003 h 1527003"/>
                <a:gd name="connsiteX3" fmla="*/ 0 w 3231090"/>
                <a:gd name="connsiteY3" fmla="*/ 1439825 h 1527003"/>
                <a:gd name="connsiteX4" fmla="*/ 101457 w 3231090"/>
                <a:gd name="connsiteY4" fmla="*/ 0 h 1527003"/>
                <a:gd name="connsiteX0" fmla="*/ 101457 w 3231090"/>
                <a:gd name="connsiteY0" fmla="*/ 0 h 1532913"/>
                <a:gd name="connsiteX1" fmla="*/ 3231090 w 3231090"/>
                <a:gd name="connsiteY1" fmla="*/ 151181 h 1532913"/>
                <a:gd name="connsiteX2" fmla="*/ 3121689 w 3231090"/>
                <a:gd name="connsiteY2" fmla="*/ 1532913 h 1532913"/>
                <a:gd name="connsiteX3" fmla="*/ 0 w 3231090"/>
                <a:gd name="connsiteY3" fmla="*/ 1439825 h 1532913"/>
                <a:gd name="connsiteX4" fmla="*/ 101457 w 3231090"/>
                <a:gd name="connsiteY4" fmla="*/ 0 h 1532913"/>
                <a:gd name="connsiteX0" fmla="*/ 101457 w 3250726"/>
                <a:gd name="connsiteY0" fmla="*/ 0 h 1532913"/>
                <a:gd name="connsiteX1" fmla="*/ 3250726 w 3250726"/>
                <a:gd name="connsiteY1" fmla="*/ 155207 h 1532913"/>
                <a:gd name="connsiteX2" fmla="*/ 3121689 w 3250726"/>
                <a:gd name="connsiteY2" fmla="*/ 1532913 h 1532913"/>
                <a:gd name="connsiteX3" fmla="*/ 0 w 3250726"/>
                <a:gd name="connsiteY3" fmla="*/ 1439825 h 1532913"/>
                <a:gd name="connsiteX4" fmla="*/ 101457 w 3250726"/>
                <a:gd name="connsiteY4" fmla="*/ 0 h 15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26" h="1532913">
                  <a:moveTo>
                    <a:pt x="101457" y="0"/>
                  </a:moveTo>
                  <a:lnTo>
                    <a:pt x="3250726" y="155207"/>
                  </a:lnTo>
                  <a:lnTo>
                    <a:pt x="3121689" y="1532913"/>
                  </a:lnTo>
                  <a:lnTo>
                    <a:pt x="0" y="1439825"/>
                  </a:lnTo>
                  <a:cubicBezTo>
                    <a:pt x="1947" y="952686"/>
                    <a:pt x="99510" y="487139"/>
                    <a:pt x="101457" y="0"/>
                  </a:cubicBezTo>
                  <a:close/>
                </a:path>
              </a:pathLst>
            </a:custGeom>
            <a:solidFill>
              <a:srgbClr val="005FB3"/>
            </a:solidFill>
          </p:spPr>
          <p:txBody>
            <a:bodyPr/>
            <a:lstStyle/>
            <a:p>
              <a:endParaRPr lang="ja-JP" altLang="en-US" dirty="0"/>
            </a:p>
          </p:txBody>
        </p:sp>
        <p:sp>
          <p:nvSpPr>
            <p:cNvPr id="5" name="TextBox 5"/>
            <p:cNvSpPr txBox="1"/>
            <p:nvPr/>
          </p:nvSpPr>
          <p:spPr>
            <a:xfrm>
              <a:off x="0" y="-28575"/>
              <a:ext cx="3182672" cy="1517195"/>
            </a:xfrm>
            <a:prstGeom prst="rect">
              <a:avLst/>
            </a:prstGeom>
          </p:spPr>
          <p:txBody>
            <a:bodyPr lIns="50800" tIns="50800" rIns="50800" bIns="50800" rtlCol="0" anchor="ctr"/>
            <a:lstStyle/>
            <a:p>
              <a:pPr algn="ctr">
                <a:lnSpc>
                  <a:spcPts val="1960"/>
                </a:lnSpc>
                <a:spcBef>
                  <a:spcPct val="0"/>
                </a:spcBef>
              </a:pPr>
              <a:endParaRPr/>
            </a:p>
          </p:txBody>
        </p:sp>
      </p:grpSp>
      <p:grpSp>
        <p:nvGrpSpPr>
          <p:cNvPr id="6" name="Group 6"/>
          <p:cNvGrpSpPr/>
          <p:nvPr/>
        </p:nvGrpSpPr>
        <p:grpSpPr>
          <a:xfrm>
            <a:off x="3300664" y="6914805"/>
            <a:ext cx="4031560" cy="3021195"/>
            <a:chOff x="0" y="0"/>
            <a:chExt cx="1444820" cy="1082728"/>
          </a:xfrm>
        </p:grpSpPr>
        <p:sp>
          <p:nvSpPr>
            <p:cNvPr id="7" name="Freeform 7"/>
            <p:cNvSpPr/>
            <p:nvPr/>
          </p:nvSpPr>
          <p:spPr>
            <a:xfrm>
              <a:off x="0" y="0"/>
              <a:ext cx="1444820" cy="1082728"/>
            </a:xfrm>
            <a:custGeom>
              <a:avLst/>
              <a:gdLst/>
              <a:ahLst/>
              <a:cxnLst/>
              <a:rect l="l" t="t" r="r" b="b"/>
              <a:pathLst>
                <a:path w="1444820" h="1082728">
                  <a:moveTo>
                    <a:pt x="0" y="0"/>
                  </a:moveTo>
                  <a:lnTo>
                    <a:pt x="1444820" y="0"/>
                  </a:lnTo>
                  <a:lnTo>
                    <a:pt x="1444820" y="1082728"/>
                  </a:lnTo>
                  <a:lnTo>
                    <a:pt x="0" y="1082728"/>
                  </a:lnTo>
                  <a:close/>
                </a:path>
              </a:pathLst>
            </a:custGeom>
            <a:solidFill>
              <a:srgbClr val="F7FFFF"/>
            </a:solidFill>
            <a:ln w="9525" cap="sq">
              <a:solidFill>
                <a:srgbClr val="376092"/>
              </a:solidFill>
              <a:prstDash val="solid"/>
              <a:miter/>
            </a:ln>
          </p:spPr>
        </p:sp>
        <p:sp>
          <p:nvSpPr>
            <p:cNvPr id="8" name="TextBox 8"/>
            <p:cNvSpPr txBox="1"/>
            <p:nvPr/>
          </p:nvSpPr>
          <p:spPr>
            <a:xfrm>
              <a:off x="0" y="-28575"/>
              <a:ext cx="1444820" cy="1111303"/>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3300664" y="6914805"/>
            <a:ext cx="4031560" cy="371602"/>
            <a:chOff x="0" y="0"/>
            <a:chExt cx="1444820" cy="133174"/>
          </a:xfrm>
        </p:grpSpPr>
        <p:sp>
          <p:nvSpPr>
            <p:cNvPr id="10" name="Freeform 10"/>
            <p:cNvSpPr/>
            <p:nvPr/>
          </p:nvSpPr>
          <p:spPr>
            <a:xfrm>
              <a:off x="0" y="0"/>
              <a:ext cx="1444820" cy="133174"/>
            </a:xfrm>
            <a:custGeom>
              <a:avLst/>
              <a:gdLst/>
              <a:ahLst/>
              <a:cxnLst/>
              <a:rect l="l" t="t" r="r" b="b"/>
              <a:pathLst>
                <a:path w="1444820" h="133174">
                  <a:moveTo>
                    <a:pt x="0" y="0"/>
                  </a:moveTo>
                  <a:lnTo>
                    <a:pt x="1444820" y="0"/>
                  </a:lnTo>
                  <a:lnTo>
                    <a:pt x="1444820" y="133174"/>
                  </a:lnTo>
                  <a:lnTo>
                    <a:pt x="0" y="133174"/>
                  </a:lnTo>
                  <a:close/>
                </a:path>
              </a:pathLst>
            </a:custGeom>
            <a:solidFill>
              <a:srgbClr val="005FB3"/>
            </a:solidFill>
          </p:spPr>
        </p:sp>
        <p:sp>
          <p:nvSpPr>
            <p:cNvPr id="11" name="TextBox 11"/>
            <p:cNvSpPr txBox="1"/>
            <p:nvPr/>
          </p:nvSpPr>
          <p:spPr>
            <a:xfrm>
              <a:off x="0" y="-28575"/>
              <a:ext cx="1444820" cy="161749"/>
            </a:xfrm>
            <a:prstGeom prst="rect">
              <a:avLst/>
            </a:prstGeom>
          </p:spPr>
          <p:txBody>
            <a:bodyPr lIns="50800" tIns="50800" rIns="50800" bIns="50800" rtlCol="0" anchor="ctr"/>
            <a:lstStyle/>
            <a:p>
              <a:pPr algn="ctr">
                <a:lnSpc>
                  <a:spcPts val="1960"/>
                </a:lnSpc>
              </a:pPr>
              <a:endParaRPr/>
            </a:p>
          </p:txBody>
        </p:sp>
      </p:grpSp>
      <p:sp>
        <p:nvSpPr>
          <p:cNvPr id="12" name="Freeform 12"/>
          <p:cNvSpPr/>
          <p:nvPr/>
        </p:nvSpPr>
        <p:spPr>
          <a:xfrm>
            <a:off x="2407839" y="8568864"/>
            <a:ext cx="292534" cy="292534"/>
          </a:xfrm>
          <a:custGeom>
            <a:avLst/>
            <a:gdLst/>
            <a:ahLst/>
            <a:cxnLst/>
            <a:rect l="l" t="t" r="r" b="b"/>
            <a:pathLst>
              <a:path w="292534" h="292534">
                <a:moveTo>
                  <a:pt x="0" y="0"/>
                </a:moveTo>
                <a:lnTo>
                  <a:pt x="292533" y="0"/>
                </a:lnTo>
                <a:lnTo>
                  <a:pt x="292533" y="292534"/>
                </a:lnTo>
                <a:lnTo>
                  <a:pt x="0" y="292534"/>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3" name="TextBox 13"/>
          <p:cNvSpPr txBox="1"/>
          <p:nvPr/>
        </p:nvSpPr>
        <p:spPr>
          <a:xfrm rot="-264920">
            <a:off x="-857451" y="749515"/>
            <a:ext cx="7579315" cy="1859914"/>
          </a:xfrm>
          <a:prstGeom prst="rect">
            <a:avLst/>
          </a:prstGeom>
        </p:spPr>
        <p:txBody>
          <a:bodyPr lIns="0" tIns="0" rIns="0" bIns="0" rtlCol="0" anchor="t">
            <a:spAutoFit/>
          </a:bodyPr>
          <a:lstStyle/>
          <a:p>
            <a:pPr algn="ctr">
              <a:lnSpc>
                <a:spcPts val="14560"/>
              </a:lnSpc>
            </a:pPr>
            <a:r>
              <a:rPr lang="en-US" sz="10400" i="1" dirty="0">
                <a:solidFill>
                  <a:srgbClr val="FFFFFF"/>
                </a:solidFill>
                <a:latin typeface="思源黑体-超粗体 Italics"/>
                <a:ea typeface="思源黑体-超粗体 Italics"/>
                <a:cs typeface="思源黑体-超粗体 Italics"/>
                <a:sym typeface="思源黑体-超粗体 Italics"/>
              </a:rPr>
              <a:t>J-WING</a:t>
            </a:r>
          </a:p>
        </p:txBody>
      </p:sp>
      <p:sp>
        <p:nvSpPr>
          <p:cNvPr id="14" name="TextBox 14"/>
          <p:cNvSpPr txBox="1"/>
          <p:nvPr/>
        </p:nvSpPr>
        <p:spPr>
          <a:xfrm rot="-225372">
            <a:off x="-988488" y="509609"/>
            <a:ext cx="7114496" cy="609219"/>
          </a:xfrm>
          <a:prstGeom prst="rect">
            <a:avLst/>
          </a:prstGeom>
        </p:spPr>
        <p:txBody>
          <a:bodyPr lIns="0" tIns="0" rIns="0" bIns="0" rtlCol="0" anchor="t">
            <a:spAutoFit/>
          </a:bodyPr>
          <a:lstStyle/>
          <a:p>
            <a:pPr algn="ctr">
              <a:lnSpc>
                <a:spcPts val="4368"/>
              </a:lnSpc>
            </a:pPr>
            <a:r>
              <a:rPr lang="en-US" sz="4200" i="1" spc="-184" dirty="0" err="1">
                <a:solidFill>
                  <a:srgbClr val="FFFFFF"/>
                </a:solidFill>
                <a:latin typeface="思源黑体-超粗体 Italics"/>
                <a:ea typeface="思源黑体-超粗体 Italics"/>
                <a:cs typeface="思源黑体-超粗体 Italics"/>
                <a:sym typeface="思源黑体-超粗体 Italics"/>
              </a:rPr>
              <a:t>高得点への最短ルート</a:t>
            </a:r>
            <a:endParaRPr lang="en-US" sz="4200" i="1" spc="-184" dirty="0">
              <a:solidFill>
                <a:srgbClr val="FFFFFF"/>
              </a:solidFill>
              <a:latin typeface="思源黑体-超粗体 Italics"/>
              <a:ea typeface="思源黑体-超粗体 Italics"/>
              <a:cs typeface="思源黑体-超粗体 Italics"/>
              <a:sym typeface="思源黑体-超粗体 Italics"/>
            </a:endParaRPr>
          </a:p>
        </p:txBody>
      </p:sp>
      <p:sp>
        <p:nvSpPr>
          <p:cNvPr id="16" name="Freeform 16"/>
          <p:cNvSpPr/>
          <p:nvPr/>
        </p:nvSpPr>
        <p:spPr>
          <a:xfrm>
            <a:off x="2412432" y="1490365"/>
            <a:ext cx="5462158" cy="4084935"/>
          </a:xfrm>
          <a:custGeom>
            <a:avLst/>
            <a:gdLst>
              <a:gd name="connsiteX0" fmla="*/ 0 w 5603041"/>
              <a:gd name="connsiteY0" fmla="*/ 0 h 4084935"/>
              <a:gd name="connsiteX1" fmla="*/ 5603041 w 5603041"/>
              <a:gd name="connsiteY1" fmla="*/ 0 h 4084935"/>
              <a:gd name="connsiteX2" fmla="*/ 5247595 w 5603041"/>
              <a:gd name="connsiteY2" fmla="*/ 4075310 h 4084935"/>
              <a:gd name="connsiteX3" fmla="*/ 0 w 5603041"/>
              <a:gd name="connsiteY3" fmla="*/ 4084935 h 4084935"/>
              <a:gd name="connsiteX4" fmla="*/ 0 w 5603041"/>
              <a:gd name="connsiteY4" fmla="*/ 0 h 408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041" h="4084935">
                <a:moveTo>
                  <a:pt x="0" y="0"/>
                </a:moveTo>
                <a:lnTo>
                  <a:pt x="5603041" y="0"/>
                </a:lnTo>
                <a:lnTo>
                  <a:pt x="5247595" y="4075310"/>
                </a:lnTo>
                <a:lnTo>
                  <a:pt x="0" y="4084935"/>
                </a:lnTo>
                <a:lnTo>
                  <a:pt x="0" y="0"/>
                </a:lnTo>
                <a:close/>
              </a:path>
            </a:pathLst>
          </a:custGeom>
          <a:blipFill>
            <a:blip r:embed="rId5" cstate="screen">
              <a:extLst>
                <a:ext uri="{28A0092B-C50C-407E-A947-70E740481C1C}">
                  <a14:useLocalDpi xmlns:a14="http://schemas.microsoft.com/office/drawing/2010/main"/>
                </a:ext>
              </a:extLst>
            </a:blip>
            <a:stretch>
              <a:fillRect l="-6549" t="-8980" r="-23484" b="-9851"/>
            </a:stretch>
          </a:blipFill>
        </p:spPr>
        <p:txBody>
          <a:bodyPr/>
          <a:lstStyle/>
          <a:p>
            <a:endParaRPr lang="ja-JP" altLang="en-US" dirty="0"/>
          </a:p>
        </p:txBody>
      </p:sp>
      <p:grpSp>
        <p:nvGrpSpPr>
          <p:cNvPr id="18" name="Group 18"/>
          <p:cNvGrpSpPr/>
          <p:nvPr/>
        </p:nvGrpSpPr>
        <p:grpSpPr>
          <a:xfrm>
            <a:off x="289253" y="2563927"/>
            <a:ext cx="1529242" cy="1532363"/>
            <a:chOff x="0" y="0"/>
            <a:chExt cx="812800" cy="814459"/>
          </a:xfrm>
        </p:grpSpPr>
        <p:sp>
          <p:nvSpPr>
            <p:cNvPr id="19" name="Freeform 19"/>
            <p:cNvSpPr/>
            <p:nvPr/>
          </p:nvSpPr>
          <p:spPr>
            <a:xfrm>
              <a:off x="0" y="0"/>
              <a:ext cx="812800" cy="814459"/>
            </a:xfrm>
            <a:custGeom>
              <a:avLst/>
              <a:gdLst/>
              <a:ahLst/>
              <a:cxnLst/>
              <a:rect l="l" t="t" r="r" b="b"/>
              <a:pathLst>
                <a:path w="812800" h="814459">
                  <a:moveTo>
                    <a:pt x="406400" y="0"/>
                  </a:moveTo>
                  <a:cubicBezTo>
                    <a:pt x="181951" y="0"/>
                    <a:pt x="0" y="182323"/>
                    <a:pt x="0" y="407229"/>
                  </a:cubicBezTo>
                  <a:cubicBezTo>
                    <a:pt x="0" y="632136"/>
                    <a:pt x="181951" y="814459"/>
                    <a:pt x="406400" y="814459"/>
                  </a:cubicBezTo>
                  <a:cubicBezTo>
                    <a:pt x="630849" y="814459"/>
                    <a:pt x="812800" y="632136"/>
                    <a:pt x="812800" y="407229"/>
                  </a:cubicBezTo>
                  <a:cubicBezTo>
                    <a:pt x="812800" y="182323"/>
                    <a:pt x="630849" y="0"/>
                    <a:pt x="406400" y="0"/>
                  </a:cubicBezTo>
                  <a:close/>
                </a:path>
              </a:pathLst>
            </a:custGeom>
            <a:solidFill>
              <a:srgbClr val="5FAD33"/>
            </a:solidFill>
          </p:spPr>
        </p:sp>
        <p:sp>
          <p:nvSpPr>
            <p:cNvPr id="20" name="TextBox 20"/>
            <p:cNvSpPr txBox="1"/>
            <p:nvPr/>
          </p:nvSpPr>
          <p:spPr>
            <a:xfrm>
              <a:off x="76200" y="47781"/>
              <a:ext cx="660400" cy="690323"/>
            </a:xfrm>
            <a:prstGeom prst="rect">
              <a:avLst/>
            </a:prstGeom>
          </p:spPr>
          <p:txBody>
            <a:bodyPr lIns="47523" tIns="47523" rIns="47523" bIns="47523" rtlCol="0" anchor="ctr"/>
            <a:lstStyle/>
            <a:p>
              <a:pPr algn="ctr">
                <a:lnSpc>
                  <a:spcPts val="1959"/>
                </a:lnSpc>
              </a:pPr>
              <a:endParaRPr/>
            </a:p>
          </p:txBody>
        </p:sp>
      </p:grpSp>
      <p:sp>
        <p:nvSpPr>
          <p:cNvPr id="21" name="TextBox 21"/>
          <p:cNvSpPr txBox="1"/>
          <p:nvPr/>
        </p:nvSpPr>
        <p:spPr>
          <a:xfrm>
            <a:off x="421565" y="2987841"/>
            <a:ext cx="1273465" cy="799497"/>
          </a:xfrm>
          <a:prstGeom prst="rect">
            <a:avLst/>
          </a:prstGeom>
        </p:spPr>
        <p:txBody>
          <a:bodyPr lIns="0" tIns="0" rIns="0" bIns="0" rtlCol="0" anchor="t">
            <a:spAutoFit/>
          </a:bodyPr>
          <a:lstStyle/>
          <a:p>
            <a:pPr algn="ctr">
              <a:lnSpc>
                <a:spcPts val="3016"/>
              </a:lnSpc>
            </a:pPr>
            <a:r>
              <a:rPr lang="en-US" sz="2900" b="1" spc="81" dirty="0" err="1">
                <a:solidFill>
                  <a:srgbClr val="FFFFFF"/>
                </a:solidFill>
                <a:latin typeface="思源黑体 Bold"/>
                <a:ea typeface="思源黑体 Bold"/>
                <a:cs typeface="思源黑体 Bold"/>
                <a:sym typeface="思源黑体 Bold"/>
              </a:rPr>
              <a:t>幅広い科目</a:t>
            </a:r>
            <a:endParaRPr lang="en-US" sz="2900" b="1" spc="81" dirty="0">
              <a:solidFill>
                <a:srgbClr val="FFFFFF"/>
              </a:solidFill>
              <a:latin typeface="思源黑体 Bold"/>
              <a:ea typeface="思源黑体 Bold"/>
              <a:cs typeface="思源黑体 Bold"/>
              <a:sym typeface="思源黑体 Bold"/>
            </a:endParaRPr>
          </a:p>
        </p:txBody>
      </p:sp>
      <p:grpSp>
        <p:nvGrpSpPr>
          <p:cNvPr id="22" name="Group 22"/>
          <p:cNvGrpSpPr/>
          <p:nvPr/>
        </p:nvGrpSpPr>
        <p:grpSpPr>
          <a:xfrm>
            <a:off x="2360989" y="2565487"/>
            <a:ext cx="1529242" cy="152924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AD33"/>
            </a:solidFill>
          </p:spPr>
        </p:sp>
        <p:sp>
          <p:nvSpPr>
            <p:cNvPr id="24" name="TextBox 24"/>
            <p:cNvSpPr txBox="1"/>
            <p:nvPr/>
          </p:nvSpPr>
          <p:spPr>
            <a:xfrm>
              <a:off x="76200" y="47625"/>
              <a:ext cx="660400" cy="688975"/>
            </a:xfrm>
            <a:prstGeom prst="rect">
              <a:avLst/>
            </a:prstGeom>
          </p:spPr>
          <p:txBody>
            <a:bodyPr lIns="47523" tIns="47523" rIns="47523" bIns="47523" rtlCol="0" anchor="ctr"/>
            <a:lstStyle/>
            <a:p>
              <a:pPr algn="ctr">
                <a:lnSpc>
                  <a:spcPts val="1959"/>
                </a:lnSpc>
              </a:pPr>
              <a:endParaRPr/>
            </a:p>
          </p:txBody>
        </p:sp>
      </p:grpSp>
      <p:sp>
        <p:nvSpPr>
          <p:cNvPr id="25" name="Freeform 25"/>
          <p:cNvSpPr/>
          <p:nvPr/>
        </p:nvSpPr>
        <p:spPr>
          <a:xfrm>
            <a:off x="2359810" y="2563927"/>
            <a:ext cx="1587490" cy="1592800"/>
          </a:xfrm>
          <a:custGeom>
            <a:avLst/>
            <a:gdLst/>
            <a:ahLst/>
            <a:cxnLst/>
            <a:rect l="l" t="t" r="r" b="b"/>
            <a:pathLst>
              <a:path w="2116654" h="2123733">
                <a:moveTo>
                  <a:pt x="0" y="0"/>
                </a:moveTo>
                <a:lnTo>
                  <a:pt x="2116654" y="0"/>
                </a:lnTo>
                <a:lnTo>
                  <a:pt x="2116654" y="2123733"/>
                </a:lnTo>
                <a:lnTo>
                  <a:pt x="0" y="2123733"/>
                </a:lnTo>
                <a:lnTo>
                  <a:pt x="0" y="0"/>
                </a:lnTo>
                <a:close/>
              </a:path>
            </a:pathLst>
          </a:custGeom>
          <a:blipFill>
            <a:blip r:embed="rId2">
              <a:alphaModFix amt="24000"/>
            </a:blip>
            <a:stretch>
              <a:fillRect/>
            </a:stretch>
          </a:blipFill>
        </p:spPr>
      </p:sp>
      <p:sp>
        <p:nvSpPr>
          <p:cNvPr id="26" name="TextBox 26"/>
          <p:cNvSpPr txBox="1"/>
          <p:nvPr/>
        </p:nvSpPr>
        <p:spPr>
          <a:xfrm>
            <a:off x="2468527" y="2903140"/>
            <a:ext cx="1273465" cy="799497"/>
          </a:xfrm>
          <a:prstGeom prst="rect">
            <a:avLst/>
          </a:prstGeom>
        </p:spPr>
        <p:txBody>
          <a:bodyPr lIns="0" tIns="0" rIns="0" bIns="0" rtlCol="0" anchor="t">
            <a:spAutoFit/>
          </a:bodyPr>
          <a:lstStyle/>
          <a:p>
            <a:pPr algn="ctr">
              <a:lnSpc>
                <a:spcPts val="3016"/>
              </a:lnSpc>
            </a:pPr>
            <a:r>
              <a:rPr lang="en-US" sz="2900" b="1" spc="81">
                <a:solidFill>
                  <a:srgbClr val="FFFFFF"/>
                </a:solidFill>
                <a:latin typeface="思源黑体 Bold"/>
                <a:ea typeface="思源黑体 Bold"/>
                <a:cs typeface="思源黑体 Bold"/>
                <a:sym typeface="思源黑体 Bold"/>
              </a:rPr>
              <a:t>ICT</a:t>
            </a:r>
          </a:p>
          <a:p>
            <a:pPr algn="ctr">
              <a:lnSpc>
                <a:spcPts val="3016"/>
              </a:lnSpc>
            </a:pPr>
            <a:r>
              <a:rPr lang="en-US" sz="2900" b="1" spc="81">
                <a:solidFill>
                  <a:srgbClr val="FFFFFF"/>
                </a:solidFill>
                <a:latin typeface="思源黑体 Bold"/>
                <a:ea typeface="思源黑体 Bold"/>
                <a:cs typeface="思源黑体 Bold"/>
                <a:sym typeface="思源黑体 Bold"/>
              </a:rPr>
              <a:t>教材</a:t>
            </a:r>
          </a:p>
        </p:txBody>
      </p:sp>
      <p:grpSp>
        <p:nvGrpSpPr>
          <p:cNvPr id="28" name="Group 28"/>
          <p:cNvGrpSpPr/>
          <p:nvPr/>
        </p:nvGrpSpPr>
        <p:grpSpPr>
          <a:xfrm>
            <a:off x="1332978" y="3343515"/>
            <a:ext cx="1529242" cy="1530513"/>
            <a:chOff x="0" y="0"/>
            <a:chExt cx="812800" cy="813476"/>
          </a:xfrm>
        </p:grpSpPr>
        <p:sp>
          <p:nvSpPr>
            <p:cNvPr id="29" name="Freeform 29"/>
            <p:cNvSpPr/>
            <p:nvPr/>
          </p:nvSpPr>
          <p:spPr>
            <a:xfrm>
              <a:off x="0" y="0"/>
              <a:ext cx="812800" cy="813476"/>
            </a:xfrm>
            <a:custGeom>
              <a:avLst/>
              <a:gdLst/>
              <a:ahLst/>
              <a:cxnLst/>
              <a:rect l="l" t="t" r="r" b="b"/>
              <a:pathLst>
                <a:path w="812800" h="813476">
                  <a:moveTo>
                    <a:pt x="406400" y="0"/>
                  </a:moveTo>
                  <a:cubicBezTo>
                    <a:pt x="181951" y="0"/>
                    <a:pt x="0" y="182103"/>
                    <a:pt x="0" y="406738"/>
                  </a:cubicBezTo>
                  <a:cubicBezTo>
                    <a:pt x="0" y="631373"/>
                    <a:pt x="181951" y="813476"/>
                    <a:pt x="406400" y="813476"/>
                  </a:cubicBezTo>
                  <a:cubicBezTo>
                    <a:pt x="630849" y="813476"/>
                    <a:pt x="812800" y="631373"/>
                    <a:pt x="812800" y="406738"/>
                  </a:cubicBezTo>
                  <a:cubicBezTo>
                    <a:pt x="812800" y="182103"/>
                    <a:pt x="630849" y="0"/>
                    <a:pt x="406400" y="0"/>
                  </a:cubicBezTo>
                  <a:close/>
                </a:path>
              </a:pathLst>
            </a:custGeom>
            <a:solidFill>
              <a:srgbClr val="5FAD33"/>
            </a:solidFill>
          </p:spPr>
        </p:sp>
        <p:sp>
          <p:nvSpPr>
            <p:cNvPr id="30" name="TextBox 30"/>
            <p:cNvSpPr txBox="1"/>
            <p:nvPr/>
          </p:nvSpPr>
          <p:spPr>
            <a:xfrm>
              <a:off x="76200" y="47688"/>
              <a:ext cx="660400" cy="689524"/>
            </a:xfrm>
            <a:prstGeom prst="rect">
              <a:avLst/>
            </a:prstGeom>
          </p:spPr>
          <p:txBody>
            <a:bodyPr lIns="47523" tIns="47523" rIns="47523" bIns="47523" rtlCol="0" anchor="ctr"/>
            <a:lstStyle/>
            <a:p>
              <a:pPr algn="ctr">
                <a:lnSpc>
                  <a:spcPts val="1959"/>
                </a:lnSpc>
              </a:pPr>
              <a:endParaRPr/>
            </a:p>
          </p:txBody>
        </p:sp>
      </p:grpSp>
      <p:sp>
        <p:nvSpPr>
          <p:cNvPr id="31" name="Freeform 31"/>
          <p:cNvSpPr/>
          <p:nvPr/>
        </p:nvSpPr>
        <p:spPr>
          <a:xfrm>
            <a:off x="1329168" y="3341610"/>
            <a:ext cx="1587490" cy="1592800"/>
          </a:xfrm>
          <a:custGeom>
            <a:avLst/>
            <a:gdLst/>
            <a:ahLst/>
            <a:cxnLst/>
            <a:rect l="l" t="t" r="r" b="b"/>
            <a:pathLst>
              <a:path w="2116654" h="2123733">
                <a:moveTo>
                  <a:pt x="0" y="0"/>
                </a:moveTo>
                <a:lnTo>
                  <a:pt x="2116653" y="0"/>
                </a:lnTo>
                <a:lnTo>
                  <a:pt x="2116653" y="2123733"/>
                </a:lnTo>
                <a:lnTo>
                  <a:pt x="0" y="2123733"/>
                </a:lnTo>
                <a:lnTo>
                  <a:pt x="0" y="0"/>
                </a:lnTo>
                <a:close/>
              </a:path>
            </a:pathLst>
          </a:custGeom>
          <a:blipFill>
            <a:blip r:embed="rId2">
              <a:alphaModFix amt="24000"/>
            </a:blip>
            <a:stretch>
              <a:fillRect/>
            </a:stretch>
          </a:blipFill>
        </p:spPr>
      </p:sp>
      <p:sp>
        <p:nvSpPr>
          <p:cNvPr id="32" name="TextBox 32"/>
          <p:cNvSpPr txBox="1"/>
          <p:nvPr/>
        </p:nvSpPr>
        <p:spPr>
          <a:xfrm>
            <a:off x="1431742" y="4025888"/>
            <a:ext cx="1273465" cy="418497"/>
          </a:xfrm>
          <a:prstGeom prst="rect">
            <a:avLst/>
          </a:prstGeom>
        </p:spPr>
        <p:txBody>
          <a:bodyPr lIns="0" tIns="0" rIns="0" bIns="0" rtlCol="0" anchor="t">
            <a:spAutoFit/>
          </a:bodyPr>
          <a:lstStyle/>
          <a:p>
            <a:pPr algn="ctr">
              <a:lnSpc>
                <a:spcPts val="3015"/>
              </a:lnSpc>
            </a:pPr>
            <a:r>
              <a:rPr lang="en-US" sz="2899" b="1" spc="81" dirty="0" err="1">
                <a:solidFill>
                  <a:srgbClr val="FFFFFF"/>
                </a:solidFill>
                <a:latin typeface="思源黑体 Bold"/>
                <a:ea typeface="思源黑体 Bold"/>
                <a:cs typeface="思源黑体 Bold"/>
                <a:sym typeface="思源黑体 Bold"/>
              </a:rPr>
              <a:t>講師陣</a:t>
            </a:r>
            <a:endParaRPr lang="en-US" sz="2899" b="1" spc="81" dirty="0">
              <a:solidFill>
                <a:srgbClr val="FFFFFF"/>
              </a:solidFill>
              <a:latin typeface="思源黑体 Bold"/>
              <a:ea typeface="思源黑体 Bold"/>
              <a:cs typeface="思源黑体 Bold"/>
              <a:sym typeface="思源黑体 Bold"/>
            </a:endParaRPr>
          </a:p>
        </p:txBody>
      </p:sp>
      <p:sp>
        <p:nvSpPr>
          <p:cNvPr id="33" name="TextBox 33"/>
          <p:cNvSpPr txBox="1"/>
          <p:nvPr/>
        </p:nvSpPr>
        <p:spPr>
          <a:xfrm>
            <a:off x="1431742" y="3766674"/>
            <a:ext cx="1273465" cy="239332"/>
          </a:xfrm>
          <a:prstGeom prst="rect">
            <a:avLst/>
          </a:prstGeom>
        </p:spPr>
        <p:txBody>
          <a:bodyPr lIns="0" tIns="0" rIns="0" bIns="0" rtlCol="0" anchor="t">
            <a:spAutoFit/>
          </a:bodyPr>
          <a:lstStyle/>
          <a:p>
            <a:pPr algn="ctr">
              <a:lnSpc>
                <a:spcPts val="1767"/>
              </a:lnSpc>
            </a:pPr>
            <a:r>
              <a:rPr lang="en-US" sz="1699" b="1" spc="47" dirty="0" err="1">
                <a:solidFill>
                  <a:srgbClr val="005FB3"/>
                </a:solidFill>
                <a:latin typeface="思源黑体 Bold"/>
                <a:ea typeface="思源黑体 Bold"/>
                <a:cs typeface="思源黑体 Bold"/>
                <a:sym typeface="思源黑体 Bold"/>
              </a:rPr>
              <a:t>経験豊富な</a:t>
            </a:r>
            <a:endParaRPr lang="en-US" sz="1699" b="1" spc="47" dirty="0">
              <a:solidFill>
                <a:srgbClr val="005FB3"/>
              </a:solidFill>
              <a:latin typeface="思源黑体 Bold"/>
              <a:ea typeface="思源黑体 Bold"/>
              <a:cs typeface="思源黑体 Bold"/>
              <a:sym typeface="思源黑体 Bold"/>
            </a:endParaRPr>
          </a:p>
        </p:txBody>
      </p:sp>
      <p:sp>
        <p:nvSpPr>
          <p:cNvPr id="34" name="Freeform 34"/>
          <p:cNvSpPr/>
          <p:nvPr/>
        </p:nvSpPr>
        <p:spPr>
          <a:xfrm>
            <a:off x="3348649" y="7301048"/>
            <a:ext cx="2553958" cy="1484971"/>
          </a:xfrm>
          <a:custGeom>
            <a:avLst/>
            <a:gdLst/>
            <a:ahLst/>
            <a:cxnLst/>
            <a:rect l="l" t="t" r="r" b="b"/>
            <a:pathLst>
              <a:path w="2553958" h="1484971">
                <a:moveTo>
                  <a:pt x="0" y="0"/>
                </a:moveTo>
                <a:lnTo>
                  <a:pt x="2553958" y="0"/>
                </a:lnTo>
                <a:lnTo>
                  <a:pt x="2553958" y="1484971"/>
                </a:lnTo>
                <a:lnTo>
                  <a:pt x="0" y="1484971"/>
                </a:lnTo>
                <a:lnTo>
                  <a:pt x="0" y="0"/>
                </a:lnTo>
                <a:close/>
              </a:path>
            </a:pathLst>
          </a:custGeom>
          <a:blipFill>
            <a:blip r:embed="rId6"/>
            <a:stretch>
              <a:fillRect l="-7690"/>
            </a:stretch>
          </a:blipFill>
        </p:spPr>
        <p:txBody>
          <a:bodyPr/>
          <a:lstStyle/>
          <a:p>
            <a:endParaRPr lang="ja-JP" altLang="en-US" dirty="0"/>
          </a:p>
        </p:txBody>
      </p:sp>
      <p:grpSp>
        <p:nvGrpSpPr>
          <p:cNvPr id="35" name="Group 35"/>
          <p:cNvGrpSpPr/>
          <p:nvPr/>
        </p:nvGrpSpPr>
        <p:grpSpPr>
          <a:xfrm>
            <a:off x="4726514" y="7734797"/>
            <a:ext cx="47625" cy="47625"/>
            <a:chOff x="0" y="0"/>
            <a:chExt cx="17068" cy="17068"/>
          </a:xfrm>
        </p:grpSpPr>
        <p:sp>
          <p:nvSpPr>
            <p:cNvPr id="36" name="Freeform 36"/>
            <p:cNvSpPr/>
            <p:nvPr/>
          </p:nvSpPr>
          <p:spPr>
            <a:xfrm>
              <a:off x="0" y="0"/>
              <a:ext cx="17068" cy="17068"/>
            </a:xfrm>
            <a:custGeom>
              <a:avLst/>
              <a:gdLst/>
              <a:ahLst/>
              <a:cxnLst/>
              <a:rect l="l" t="t" r="r" b="b"/>
              <a:pathLst>
                <a:path w="17068" h="17068">
                  <a:moveTo>
                    <a:pt x="8534" y="0"/>
                  </a:moveTo>
                  <a:lnTo>
                    <a:pt x="8534" y="0"/>
                  </a:lnTo>
                  <a:cubicBezTo>
                    <a:pt x="13247" y="0"/>
                    <a:pt x="17068" y="3821"/>
                    <a:pt x="17068" y="8534"/>
                  </a:cubicBezTo>
                  <a:lnTo>
                    <a:pt x="17068" y="8534"/>
                  </a:lnTo>
                  <a:cubicBezTo>
                    <a:pt x="17068" y="10797"/>
                    <a:pt x="16169" y="12968"/>
                    <a:pt x="14568" y="14568"/>
                  </a:cubicBezTo>
                  <a:cubicBezTo>
                    <a:pt x="12968" y="16169"/>
                    <a:pt x="10797" y="17068"/>
                    <a:pt x="8534" y="17068"/>
                  </a:cubicBezTo>
                  <a:lnTo>
                    <a:pt x="8534" y="17068"/>
                  </a:lnTo>
                  <a:cubicBezTo>
                    <a:pt x="6271" y="17068"/>
                    <a:pt x="4100" y="16169"/>
                    <a:pt x="2500" y="14568"/>
                  </a:cubicBezTo>
                  <a:cubicBezTo>
                    <a:pt x="899" y="12968"/>
                    <a:pt x="0" y="10797"/>
                    <a:pt x="0" y="8534"/>
                  </a:cubicBezTo>
                  <a:lnTo>
                    <a:pt x="0" y="8534"/>
                  </a:lnTo>
                  <a:cubicBezTo>
                    <a:pt x="0" y="6271"/>
                    <a:pt x="899" y="4100"/>
                    <a:pt x="2500" y="2500"/>
                  </a:cubicBezTo>
                  <a:cubicBezTo>
                    <a:pt x="4100" y="899"/>
                    <a:pt x="6271" y="0"/>
                    <a:pt x="8534" y="0"/>
                  </a:cubicBezTo>
                  <a:close/>
                </a:path>
              </a:pathLst>
            </a:custGeom>
            <a:ln w="38100" cap="rnd">
              <a:solidFill>
                <a:srgbClr val="000000"/>
              </a:solidFill>
              <a:prstDash val="solid"/>
              <a:round/>
            </a:ln>
          </p:spPr>
        </p:sp>
        <p:sp>
          <p:nvSpPr>
            <p:cNvPr id="37" name="TextBox 37"/>
            <p:cNvSpPr txBox="1"/>
            <p:nvPr/>
          </p:nvSpPr>
          <p:spPr>
            <a:xfrm>
              <a:off x="0" y="-28575"/>
              <a:ext cx="17068" cy="45643"/>
            </a:xfrm>
            <a:prstGeom prst="rect">
              <a:avLst/>
            </a:prstGeom>
          </p:spPr>
          <p:txBody>
            <a:bodyPr lIns="50800" tIns="50800" rIns="50800" bIns="50800" rtlCol="0" anchor="ctr"/>
            <a:lstStyle/>
            <a:p>
              <a:pPr algn="ctr">
                <a:lnSpc>
                  <a:spcPts val="1959"/>
                </a:lnSpc>
              </a:pPr>
              <a:endParaRPr/>
            </a:p>
          </p:txBody>
        </p:sp>
      </p:grpSp>
      <p:sp>
        <p:nvSpPr>
          <p:cNvPr id="38" name="Freeform 38"/>
          <p:cNvSpPr/>
          <p:nvPr/>
        </p:nvSpPr>
        <p:spPr>
          <a:xfrm>
            <a:off x="5687129" y="8127009"/>
            <a:ext cx="1874963" cy="1117362"/>
          </a:xfrm>
          <a:custGeom>
            <a:avLst/>
            <a:gdLst/>
            <a:ahLst/>
            <a:cxnLst/>
            <a:rect l="l" t="t" r="r" b="b"/>
            <a:pathLst>
              <a:path w="1874963" h="1117362">
                <a:moveTo>
                  <a:pt x="0" y="0"/>
                </a:moveTo>
                <a:lnTo>
                  <a:pt x="1874963" y="0"/>
                </a:lnTo>
                <a:lnTo>
                  <a:pt x="1874963" y="1117361"/>
                </a:lnTo>
                <a:lnTo>
                  <a:pt x="0" y="1117361"/>
                </a:lnTo>
                <a:lnTo>
                  <a:pt x="0" y="0"/>
                </a:lnTo>
                <a:close/>
              </a:path>
            </a:pathLst>
          </a:custGeom>
          <a:blipFill>
            <a:blip r:embed="rId7"/>
            <a:stretch>
              <a:fillRect l="-44875" r="-35052" b="-100779"/>
            </a:stretch>
          </a:blipFill>
        </p:spPr>
      </p:sp>
      <p:sp>
        <p:nvSpPr>
          <p:cNvPr id="39" name="Freeform 39"/>
          <p:cNvSpPr/>
          <p:nvPr/>
        </p:nvSpPr>
        <p:spPr>
          <a:xfrm>
            <a:off x="5790327" y="5829"/>
            <a:ext cx="1788904" cy="659907"/>
          </a:xfrm>
          <a:custGeom>
            <a:avLst/>
            <a:gdLst/>
            <a:ahLst/>
            <a:cxnLst/>
            <a:rect l="l" t="t" r="r" b="b"/>
            <a:pathLst>
              <a:path w="1788904" h="659907">
                <a:moveTo>
                  <a:pt x="0" y="0"/>
                </a:moveTo>
                <a:lnTo>
                  <a:pt x="1788904" y="0"/>
                </a:lnTo>
                <a:lnTo>
                  <a:pt x="1788904" y="659906"/>
                </a:lnTo>
                <a:lnTo>
                  <a:pt x="0" y="659906"/>
                </a:lnTo>
                <a:lnTo>
                  <a:pt x="0" y="0"/>
                </a:lnTo>
                <a:close/>
              </a:path>
            </a:pathLst>
          </a:custGeom>
          <a:blipFill>
            <a:blip r:embed="rId8"/>
            <a:stretch>
              <a:fillRect/>
            </a:stretch>
          </a:blipFill>
        </p:spPr>
      </p:sp>
      <p:grpSp>
        <p:nvGrpSpPr>
          <p:cNvPr id="40" name="Group 40"/>
          <p:cNvGrpSpPr/>
          <p:nvPr/>
        </p:nvGrpSpPr>
        <p:grpSpPr>
          <a:xfrm>
            <a:off x="180000" y="6914805"/>
            <a:ext cx="2972232" cy="3021195"/>
            <a:chOff x="0" y="0"/>
            <a:chExt cx="1065181" cy="1082728"/>
          </a:xfrm>
        </p:grpSpPr>
        <p:sp>
          <p:nvSpPr>
            <p:cNvPr id="41" name="Freeform 41"/>
            <p:cNvSpPr/>
            <p:nvPr/>
          </p:nvSpPr>
          <p:spPr>
            <a:xfrm>
              <a:off x="0" y="0"/>
              <a:ext cx="1065181" cy="1082728"/>
            </a:xfrm>
            <a:custGeom>
              <a:avLst/>
              <a:gdLst/>
              <a:ahLst/>
              <a:cxnLst/>
              <a:rect l="l" t="t" r="r" b="b"/>
              <a:pathLst>
                <a:path w="1065181" h="1082728">
                  <a:moveTo>
                    <a:pt x="0" y="0"/>
                  </a:moveTo>
                  <a:lnTo>
                    <a:pt x="1065181" y="0"/>
                  </a:lnTo>
                  <a:lnTo>
                    <a:pt x="1065181" y="1082728"/>
                  </a:lnTo>
                  <a:lnTo>
                    <a:pt x="0" y="1082728"/>
                  </a:lnTo>
                  <a:close/>
                </a:path>
              </a:pathLst>
            </a:custGeom>
            <a:solidFill>
              <a:srgbClr val="F7FFFF"/>
            </a:solidFill>
            <a:ln w="9525" cap="sq">
              <a:solidFill>
                <a:srgbClr val="376092"/>
              </a:solidFill>
              <a:prstDash val="solid"/>
              <a:miter/>
            </a:ln>
          </p:spPr>
        </p:sp>
        <p:sp>
          <p:nvSpPr>
            <p:cNvPr id="42" name="TextBox 42"/>
            <p:cNvSpPr txBox="1"/>
            <p:nvPr/>
          </p:nvSpPr>
          <p:spPr>
            <a:xfrm>
              <a:off x="0" y="-28575"/>
              <a:ext cx="1065181" cy="1111303"/>
            </a:xfrm>
            <a:prstGeom prst="rect">
              <a:avLst/>
            </a:prstGeom>
          </p:spPr>
          <p:txBody>
            <a:bodyPr lIns="50800" tIns="50800" rIns="50800" bIns="50800" rtlCol="0" anchor="ctr"/>
            <a:lstStyle/>
            <a:p>
              <a:pPr algn="ctr">
                <a:lnSpc>
                  <a:spcPts val="1960"/>
                </a:lnSpc>
              </a:pPr>
              <a:endParaRPr/>
            </a:p>
          </p:txBody>
        </p:sp>
      </p:grpSp>
      <p:grpSp>
        <p:nvGrpSpPr>
          <p:cNvPr id="43" name="Group 43"/>
          <p:cNvGrpSpPr/>
          <p:nvPr/>
        </p:nvGrpSpPr>
        <p:grpSpPr>
          <a:xfrm>
            <a:off x="180000" y="6914805"/>
            <a:ext cx="2972232" cy="386242"/>
            <a:chOff x="0" y="0"/>
            <a:chExt cx="1065181" cy="138421"/>
          </a:xfrm>
        </p:grpSpPr>
        <p:sp>
          <p:nvSpPr>
            <p:cNvPr id="44" name="Freeform 44"/>
            <p:cNvSpPr/>
            <p:nvPr/>
          </p:nvSpPr>
          <p:spPr>
            <a:xfrm>
              <a:off x="0" y="0"/>
              <a:ext cx="1065181" cy="138421"/>
            </a:xfrm>
            <a:custGeom>
              <a:avLst/>
              <a:gdLst/>
              <a:ahLst/>
              <a:cxnLst/>
              <a:rect l="l" t="t" r="r" b="b"/>
              <a:pathLst>
                <a:path w="1065181" h="138421">
                  <a:moveTo>
                    <a:pt x="0" y="0"/>
                  </a:moveTo>
                  <a:lnTo>
                    <a:pt x="1065181" y="0"/>
                  </a:lnTo>
                  <a:lnTo>
                    <a:pt x="1065181" y="138421"/>
                  </a:lnTo>
                  <a:lnTo>
                    <a:pt x="0" y="138421"/>
                  </a:lnTo>
                  <a:close/>
                </a:path>
              </a:pathLst>
            </a:custGeom>
            <a:solidFill>
              <a:srgbClr val="005FB3"/>
            </a:solidFill>
          </p:spPr>
        </p:sp>
        <p:sp>
          <p:nvSpPr>
            <p:cNvPr id="45" name="TextBox 45"/>
            <p:cNvSpPr txBox="1"/>
            <p:nvPr/>
          </p:nvSpPr>
          <p:spPr>
            <a:xfrm>
              <a:off x="0" y="-28575"/>
              <a:ext cx="1065181" cy="166996"/>
            </a:xfrm>
            <a:prstGeom prst="rect">
              <a:avLst/>
            </a:prstGeom>
          </p:spPr>
          <p:txBody>
            <a:bodyPr lIns="50800" tIns="50800" rIns="50800" bIns="50800" rtlCol="0" anchor="ctr"/>
            <a:lstStyle/>
            <a:p>
              <a:pPr algn="ctr">
                <a:lnSpc>
                  <a:spcPts val="1960"/>
                </a:lnSpc>
              </a:pPr>
              <a:endParaRPr/>
            </a:p>
          </p:txBody>
        </p:sp>
      </p:grpSp>
      <p:sp>
        <p:nvSpPr>
          <p:cNvPr id="46" name="Freeform 46"/>
          <p:cNvSpPr/>
          <p:nvPr/>
        </p:nvSpPr>
        <p:spPr>
          <a:xfrm>
            <a:off x="1434445" y="8715131"/>
            <a:ext cx="1654469" cy="1058478"/>
          </a:xfrm>
          <a:custGeom>
            <a:avLst/>
            <a:gdLst/>
            <a:ahLst/>
            <a:cxnLst/>
            <a:rect l="l" t="t" r="r" b="b"/>
            <a:pathLst>
              <a:path w="1654469" h="1058478">
                <a:moveTo>
                  <a:pt x="0" y="0"/>
                </a:moveTo>
                <a:lnTo>
                  <a:pt x="1654468" y="0"/>
                </a:lnTo>
                <a:lnTo>
                  <a:pt x="1654468" y="1058479"/>
                </a:lnTo>
                <a:lnTo>
                  <a:pt x="0" y="1058479"/>
                </a:lnTo>
                <a:lnTo>
                  <a:pt x="0" y="0"/>
                </a:lnTo>
                <a:close/>
              </a:path>
            </a:pathLst>
          </a:custGeom>
          <a:blipFill>
            <a:blip r:embed="rId9"/>
            <a:stretch>
              <a:fillRect/>
            </a:stretch>
          </a:blipFill>
        </p:spPr>
      </p:sp>
      <p:sp>
        <p:nvSpPr>
          <p:cNvPr id="47" name="TextBox 47"/>
          <p:cNvSpPr txBox="1"/>
          <p:nvPr/>
        </p:nvSpPr>
        <p:spPr>
          <a:xfrm>
            <a:off x="308594" y="6398663"/>
            <a:ext cx="6753098" cy="332739"/>
          </a:xfrm>
          <a:prstGeom prst="rect">
            <a:avLst/>
          </a:prstGeom>
        </p:spPr>
        <p:txBody>
          <a:bodyPr lIns="0" tIns="0" rIns="0" bIns="0" rtlCol="0" anchor="t">
            <a:spAutoFit/>
          </a:bodyPr>
          <a:lstStyle/>
          <a:p>
            <a:pPr algn="ctr">
              <a:lnSpc>
                <a:spcPts val="2660"/>
              </a:lnSpc>
            </a:pPr>
            <a:r>
              <a:rPr lang="en-US" sz="1900" b="1" i="1" spc="340" dirty="0" err="1">
                <a:solidFill>
                  <a:srgbClr val="1D233C"/>
                </a:solidFill>
                <a:latin typeface="思源黑体 Bold Italics"/>
                <a:ea typeface="思源黑体 Bold Italics"/>
                <a:cs typeface="思源黑体 Bold Italics"/>
                <a:sym typeface="思源黑体 Bold Italics"/>
              </a:rPr>
              <a:t>インプットからアウトプットまで。確実に身につく</a:t>
            </a:r>
            <a:endParaRPr lang="en-US" sz="1900" b="1" i="1" spc="340" dirty="0">
              <a:solidFill>
                <a:srgbClr val="1D233C"/>
              </a:solidFill>
              <a:latin typeface="思源黑体 Bold Italics"/>
              <a:ea typeface="思源黑体 Bold Italics"/>
              <a:cs typeface="思源黑体 Bold Italics"/>
              <a:sym typeface="思源黑体 Bold Italics"/>
            </a:endParaRPr>
          </a:p>
        </p:txBody>
      </p:sp>
      <p:sp>
        <p:nvSpPr>
          <p:cNvPr id="48" name="TextBox 48"/>
          <p:cNvSpPr txBox="1"/>
          <p:nvPr/>
        </p:nvSpPr>
        <p:spPr>
          <a:xfrm>
            <a:off x="342536" y="5639260"/>
            <a:ext cx="6874929" cy="679400"/>
          </a:xfrm>
          <a:prstGeom prst="rect">
            <a:avLst/>
          </a:prstGeom>
        </p:spPr>
        <p:txBody>
          <a:bodyPr lIns="0" tIns="0" rIns="0" bIns="0" rtlCol="0" anchor="t">
            <a:spAutoFit/>
          </a:bodyPr>
          <a:lstStyle/>
          <a:p>
            <a:pPr algn="ctr">
              <a:lnSpc>
                <a:spcPts val="2599"/>
              </a:lnSpc>
            </a:pPr>
            <a:r>
              <a:rPr lang="en-US" sz="2499" spc="69" dirty="0" err="1">
                <a:solidFill>
                  <a:srgbClr val="005FB3"/>
                </a:solidFill>
                <a:latin typeface="源柔ゴシック"/>
                <a:ea typeface="源柔ゴシック"/>
                <a:cs typeface="源柔ゴシック"/>
                <a:sym typeface="源柔ゴシック"/>
              </a:rPr>
              <a:t>J-WINGは「映像授業」と「自ら学ぶための仕組み」で一人ひとりの「学び」を応援します</a:t>
            </a:r>
            <a:endParaRPr lang="en-US" sz="2499" spc="69" dirty="0">
              <a:solidFill>
                <a:srgbClr val="005FB3"/>
              </a:solidFill>
              <a:latin typeface="源柔ゴシック"/>
              <a:ea typeface="源柔ゴシック"/>
              <a:cs typeface="源柔ゴシック"/>
              <a:sym typeface="源柔ゴシック"/>
            </a:endParaRPr>
          </a:p>
        </p:txBody>
      </p:sp>
      <p:sp>
        <p:nvSpPr>
          <p:cNvPr id="49" name="TextBox 49"/>
          <p:cNvSpPr txBox="1"/>
          <p:nvPr/>
        </p:nvSpPr>
        <p:spPr>
          <a:xfrm>
            <a:off x="3947300" y="6936458"/>
            <a:ext cx="2738289" cy="290195"/>
          </a:xfrm>
          <a:prstGeom prst="rect">
            <a:avLst/>
          </a:prstGeom>
        </p:spPr>
        <p:txBody>
          <a:bodyPr lIns="0" tIns="0" rIns="0" bIns="0" rtlCol="0" anchor="t">
            <a:spAutoFit/>
          </a:bodyPr>
          <a:lstStyle/>
          <a:p>
            <a:pPr algn="ctr">
              <a:lnSpc>
                <a:spcPts val="2380"/>
              </a:lnSpc>
              <a:spcBef>
                <a:spcPct val="0"/>
              </a:spcBef>
            </a:pPr>
            <a:r>
              <a:rPr lang="en-US" sz="1700">
                <a:solidFill>
                  <a:srgbClr val="FFFCFC"/>
                </a:solidFill>
                <a:latin typeface="Rounded M+"/>
                <a:ea typeface="Rounded M+"/>
                <a:cs typeface="Rounded M+"/>
                <a:sym typeface="Rounded M+"/>
              </a:rPr>
              <a:t>「J-WING」の学習サイクル</a:t>
            </a:r>
          </a:p>
        </p:txBody>
      </p:sp>
      <p:sp>
        <p:nvSpPr>
          <p:cNvPr id="50" name="TextBox 50"/>
          <p:cNvSpPr txBox="1"/>
          <p:nvPr/>
        </p:nvSpPr>
        <p:spPr>
          <a:xfrm>
            <a:off x="3372730" y="8881269"/>
            <a:ext cx="2170590" cy="919479"/>
          </a:xfrm>
          <a:prstGeom prst="rect">
            <a:avLst/>
          </a:prstGeom>
        </p:spPr>
        <p:txBody>
          <a:bodyPr lIns="0" tIns="0" rIns="0" bIns="0" rtlCol="0" anchor="t">
            <a:spAutoFit/>
          </a:bodyPr>
          <a:lstStyle/>
          <a:p>
            <a:pPr algn="l">
              <a:lnSpc>
                <a:spcPts val="1820"/>
              </a:lnSpc>
            </a:pPr>
            <a:r>
              <a:rPr lang="en-US" sz="1300">
                <a:solidFill>
                  <a:srgbClr val="1D233C"/>
                </a:solidFill>
                <a:latin typeface="思源黑体"/>
                <a:ea typeface="思源黑体"/>
                <a:cs typeface="思源黑体"/>
                <a:sym typeface="思源黑体"/>
              </a:rPr>
              <a:t>「通塾日」を活用してスケジュール・進捗管理からモチベーションアップまで、心強い味方がサポート</a:t>
            </a:r>
          </a:p>
        </p:txBody>
      </p:sp>
      <p:sp>
        <p:nvSpPr>
          <p:cNvPr id="51" name="TextBox 51"/>
          <p:cNvSpPr txBox="1"/>
          <p:nvPr/>
        </p:nvSpPr>
        <p:spPr>
          <a:xfrm>
            <a:off x="5980560" y="7376657"/>
            <a:ext cx="914425" cy="419346"/>
          </a:xfrm>
          <a:prstGeom prst="rect">
            <a:avLst/>
          </a:prstGeom>
        </p:spPr>
        <p:txBody>
          <a:bodyPr lIns="0" tIns="0" rIns="0" bIns="0" rtlCol="0" anchor="t">
            <a:spAutoFit/>
          </a:bodyPr>
          <a:lstStyle/>
          <a:p>
            <a:pPr algn="ctr">
              <a:lnSpc>
                <a:spcPts val="3359"/>
              </a:lnSpc>
            </a:pPr>
            <a:r>
              <a:rPr lang="en-US" sz="2400" dirty="0" err="1">
                <a:solidFill>
                  <a:srgbClr val="13B169"/>
                </a:solidFill>
                <a:latin typeface="メイリオ" panose="020B0604030504040204" pitchFamily="50" charset="-128"/>
                <a:ea typeface="メイリオ" panose="020B0604030504040204" pitchFamily="50" charset="-128"/>
                <a:cs typeface="Abril Fatface"/>
                <a:sym typeface="Abril Fatface"/>
              </a:rPr>
              <a:t>教室長</a:t>
            </a:r>
            <a:endParaRPr lang="en-US" sz="2400" dirty="0">
              <a:solidFill>
                <a:srgbClr val="13B169"/>
              </a:solidFill>
              <a:latin typeface="メイリオ" panose="020B0604030504040204" pitchFamily="50" charset="-128"/>
              <a:ea typeface="メイリオ" panose="020B0604030504040204" pitchFamily="50" charset="-128"/>
              <a:cs typeface="Abril Fatface"/>
              <a:sym typeface="Abril Fatface"/>
            </a:endParaRPr>
          </a:p>
        </p:txBody>
      </p:sp>
      <p:sp>
        <p:nvSpPr>
          <p:cNvPr id="52" name="TextBox 52"/>
          <p:cNvSpPr txBox="1"/>
          <p:nvPr/>
        </p:nvSpPr>
        <p:spPr>
          <a:xfrm>
            <a:off x="5976396" y="7744322"/>
            <a:ext cx="2170590" cy="233679"/>
          </a:xfrm>
          <a:prstGeom prst="rect">
            <a:avLst/>
          </a:prstGeom>
        </p:spPr>
        <p:txBody>
          <a:bodyPr lIns="0" tIns="0" rIns="0" bIns="0" rtlCol="0" anchor="t">
            <a:spAutoFit/>
          </a:bodyPr>
          <a:lstStyle/>
          <a:p>
            <a:pPr algn="l">
              <a:lnSpc>
                <a:spcPts val="1820"/>
              </a:lnSpc>
            </a:pPr>
            <a:r>
              <a:rPr lang="en-US" sz="1300" dirty="0" err="1">
                <a:solidFill>
                  <a:srgbClr val="13B169"/>
                </a:solidFill>
                <a:latin typeface="メイリオ" panose="020B0604030504040204" pitchFamily="50" charset="-128"/>
                <a:ea typeface="メイリオ" panose="020B0604030504040204" pitchFamily="50" charset="-128"/>
                <a:cs typeface="思源黑体"/>
                <a:sym typeface="思源黑体"/>
              </a:rPr>
              <a:t>がサポートします</a:t>
            </a:r>
            <a:endParaRPr lang="en-US" sz="1300" dirty="0">
              <a:solidFill>
                <a:srgbClr val="13B169"/>
              </a:solidFill>
              <a:latin typeface="メイリオ" panose="020B0604030504040204" pitchFamily="50" charset="-128"/>
              <a:ea typeface="メイリオ" panose="020B0604030504040204" pitchFamily="50" charset="-128"/>
              <a:cs typeface="思源黑体"/>
              <a:sym typeface="思源黑体"/>
            </a:endParaRPr>
          </a:p>
        </p:txBody>
      </p:sp>
      <p:sp>
        <p:nvSpPr>
          <p:cNvPr id="53" name="TextBox 53"/>
          <p:cNvSpPr txBox="1"/>
          <p:nvPr/>
        </p:nvSpPr>
        <p:spPr>
          <a:xfrm>
            <a:off x="533051" y="6946143"/>
            <a:ext cx="1874788" cy="290195"/>
          </a:xfrm>
          <a:prstGeom prst="rect">
            <a:avLst/>
          </a:prstGeom>
        </p:spPr>
        <p:txBody>
          <a:bodyPr lIns="0" tIns="0" rIns="0" bIns="0" rtlCol="0" anchor="t">
            <a:spAutoFit/>
          </a:bodyPr>
          <a:lstStyle/>
          <a:p>
            <a:pPr algn="ctr">
              <a:lnSpc>
                <a:spcPts val="2380"/>
              </a:lnSpc>
              <a:spcBef>
                <a:spcPct val="0"/>
              </a:spcBef>
            </a:pPr>
            <a:r>
              <a:rPr lang="en-US" sz="1700">
                <a:solidFill>
                  <a:srgbClr val="FFFCFC"/>
                </a:solidFill>
                <a:latin typeface="Rounded M+"/>
                <a:ea typeface="Rounded M+"/>
                <a:cs typeface="Rounded M+"/>
                <a:sym typeface="Rounded M+"/>
              </a:rPr>
              <a:t>「J-WING」とは？</a:t>
            </a:r>
          </a:p>
        </p:txBody>
      </p:sp>
      <p:sp>
        <p:nvSpPr>
          <p:cNvPr id="54" name="TextBox 54"/>
          <p:cNvSpPr txBox="1"/>
          <p:nvPr/>
        </p:nvSpPr>
        <p:spPr>
          <a:xfrm>
            <a:off x="342536" y="7386773"/>
            <a:ext cx="2589672" cy="1674892"/>
          </a:xfrm>
          <a:prstGeom prst="rect">
            <a:avLst/>
          </a:prstGeom>
        </p:spPr>
        <p:txBody>
          <a:bodyPr lIns="0" tIns="0" rIns="0" bIns="0" rtlCol="0" anchor="t">
            <a:spAutoFit/>
          </a:bodyPr>
          <a:lstStyle/>
          <a:p>
            <a:pPr algn="l">
              <a:lnSpc>
                <a:spcPts val="1680"/>
              </a:lnSpc>
            </a:pPr>
            <a:r>
              <a:rPr lang="en-US" sz="1200" dirty="0">
                <a:solidFill>
                  <a:srgbClr val="000000"/>
                </a:solidFill>
                <a:latin typeface="思源黑体"/>
                <a:ea typeface="思源黑体"/>
                <a:cs typeface="思源黑体"/>
                <a:sym typeface="思源黑体"/>
              </a:rPr>
              <a:t>20分の短い映像授業と教室での進捗管理を組み合わせた、高校生向けの生徒管理型指導システム 。</a:t>
            </a:r>
          </a:p>
          <a:p>
            <a:pPr algn="l">
              <a:lnSpc>
                <a:spcPts val="1680"/>
              </a:lnSpc>
            </a:pPr>
            <a:r>
              <a:rPr lang="en-US" sz="1200" dirty="0" err="1">
                <a:solidFill>
                  <a:srgbClr val="000000"/>
                </a:solidFill>
                <a:latin typeface="思源黑体"/>
                <a:ea typeface="思源黑体"/>
                <a:cs typeface="思源黑体"/>
                <a:sym typeface="思源黑体"/>
              </a:rPr>
              <a:t>個々の学力や目標に合わせ、年間を通じた学習計画の作成から実行までを教室長が伴走し、確実な成績向上を支援します</a:t>
            </a:r>
            <a:r>
              <a:rPr lang="en-US" sz="1200" dirty="0">
                <a:solidFill>
                  <a:srgbClr val="000000"/>
                </a:solidFill>
                <a:latin typeface="思源黑体"/>
                <a:ea typeface="思源黑体"/>
                <a:cs typeface="思源黑体"/>
                <a:sym typeface="思源黑体"/>
              </a:rPr>
              <a:t> 。</a:t>
            </a:r>
          </a:p>
          <a:p>
            <a:pPr algn="l">
              <a:lnSpc>
                <a:spcPts val="1680"/>
              </a:lnSpc>
              <a:spcBef>
                <a:spcPct val="0"/>
              </a:spcBef>
            </a:pPr>
            <a:endParaRPr lang="en-US" sz="1200" dirty="0">
              <a:solidFill>
                <a:srgbClr val="000000"/>
              </a:solidFill>
              <a:latin typeface="思源黑体"/>
              <a:ea typeface="思源黑体"/>
              <a:cs typeface="思源黑体"/>
              <a:sym typeface="思源黑体"/>
            </a:endParaRPr>
          </a:p>
        </p:txBody>
      </p:sp>
      <p:pic>
        <p:nvPicPr>
          <p:cNvPr id="56" name="図 55" descr="建物, 大きい, 時計 が含まれている画像&#10;&#10;AI によって生成されたコンテンツは間違っている可能性があります。">
            <a:extLst>
              <a:ext uri="{FF2B5EF4-FFF2-40B4-BE49-F238E27FC236}">
                <a16:creationId xmlns:a16="http://schemas.microsoft.com/office/drawing/2014/main" id="{E8348985-37F9-C2FF-68BD-C0096C3E85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9346" y="732158"/>
            <a:ext cx="1788904" cy="360009"/>
          </a:xfrm>
          <a:prstGeom prst="rect">
            <a:avLst/>
          </a:prstGeom>
          <a:solidFill>
            <a:schemeClr val="bg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7977" y="8679320"/>
            <a:ext cx="7542023" cy="2012680"/>
            <a:chOff x="0" y="0"/>
            <a:chExt cx="2702891" cy="721299"/>
          </a:xfrm>
        </p:grpSpPr>
        <p:sp>
          <p:nvSpPr>
            <p:cNvPr id="6" name="Freeform 6"/>
            <p:cNvSpPr/>
            <p:nvPr/>
          </p:nvSpPr>
          <p:spPr>
            <a:xfrm>
              <a:off x="0" y="0"/>
              <a:ext cx="2702891" cy="721299"/>
            </a:xfrm>
            <a:custGeom>
              <a:avLst/>
              <a:gdLst/>
              <a:ahLst/>
              <a:cxnLst/>
              <a:rect l="l" t="t" r="r" b="b"/>
              <a:pathLst>
                <a:path w="2702891" h="721299">
                  <a:moveTo>
                    <a:pt x="0" y="0"/>
                  </a:moveTo>
                  <a:lnTo>
                    <a:pt x="2702891" y="0"/>
                  </a:lnTo>
                  <a:lnTo>
                    <a:pt x="2702891" y="721299"/>
                  </a:lnTo>
                  <a:lnTo>
                    <a:pt x="0" y="721299"/>
                  </a:lnTo>
                  <a:close/>
                </a:path>
              </a:pathLst>
            </a:custGeom>
            <a:solidFill>
              <a:srgbClr val="005FB3"/>
            </a:solidFill>
          </p:spPr>
        </p:sp>
        <p:sp>
          <p:nvSpPr>
            <p:cNvPr id="7" name="TextBox 7"/>
            <p:cNvSpPr txBox="1"/>
            <p:nvPr/>
          </p:nvSpPr>
          <p:spPr>
            <a:xfrm>
              <a:off x="0" y="-28575"/>
              <a:ext cx="2702891" cy="749874"/>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5607232" y="8785575"/>
            <a:ext cx="1638263" cy="1638263"/>
          </a:xfrm>
          <a:custGeom>
            <a:avLst/>
            <a:gdLst/>
            <a:ahLst/>
            <a:cxnLst/>
            <a:rect l="l" t="t" r="r" b="b"/>
            <a:pathLst>
              <a:path w="1638263" h="1638263">
                <a:moveTo>
                  <a:pt x="0" y="0"/>
                </a:moveTo>
                <a:lnTo>
                  <a:pt x="1638263" y="0"/>
                </a:lnTo>
                <a:lnTo>
                  <a:pt x="1638263" y="1638263"/>
                </a:lnTo>
                <a:lnTo>
                  <a:pt x="0" y="1638263"/>
                </a:lnTo>
                <a:lnTo>
                  <a:pt x="0" y="0"/>
                </a:lnTo>
                <a:close/>
              </a:path>
            </a:pathLst>
          </a:custGeom>
          <a:blipFill>
            <a:blip r:embed="rId2"/>
            <a:stretch>
              <a:fillRect/>
            </a:stretch>
          </a:blipFill>
        </p:spPr>
      </p:sp>
      <p:sp>
        <p:nvSpPr>
          <p:cNvPr id="9" name="Freeform 9"/>
          <p:cNvSpPr/>
          <p:nvPr/>
        </p:nvSpPr>
        <p:spPr>
          <a:xfrm>
            <a:off x="2702046" y="3058230"/>
            <a:ext cx="4857954" cy="1391694"/>
          </a:xfrm>
          <a:custGeom>
            <a:avLst/>
            <a:gdLst/>
            <a:ahLst/>
            <a:cxnLst/>
            <a:rect l="l" t="t" r="r" b="b"/>
            <a:pathLst>
              <a:path w="4857954" h="1391694">
                <a:moveTo>
                  <a:pt x="0" y="0"/>
                </a:moveTo>
                <a:lnTo>
                  <a:pt x="4857954" y="0"/>
                </a:lnTo>
                <a:lnTo>
                  <a:pt x="4857954" y="1391694"/>
                </a:lnTo>
                <a:lnTo>
                  <a:pt x="0" y="1391694"/>
                </a:lnTo>
                <a:lnTo>
                  <a:pt x="0" y="0"/>
                </a:lnTo>
                <a:close/>
              </a:path>
            </a:pathLst>
          </a:custGeom>
          <a:blipFill>
            <a:blip r:embed="rId3"/>
            <a:stretch>
              <a:fillRect l="-1407"/>
            </a:stretch>
          </a:blipFill>
        </p:spPr>
      </p:sp>
      <p:sp>
        <p:nvSpPr>
          <p:cNvPr id="10" name="Freeform 10"/>
          <p:cNvSpPr/>
          <p:nvPr/>
        </p:nvSpPr>
        <p:spPr>
          <a:xfrm>
            <a:off x="131540" y="5169992"/>
            <a:ext cx="3024000" cy="327600"/>
          </a:xfrm>
          <a:custGeom>
            <a:avLst/>
            <a:gdLst/>
            <a:ahLst/>
            <a:cxnLst/>
            <a:rect l="l" t="t" r="r" b="b"/>
            <a:pathLst>
              <a:path w="3024000" h="327600">
                <a:moveTo>
                  <a:pt x="0" y="0"/>
                </a:moveTo>
                <a:lnTo>
                  <a:pt x="3024000" y="0"/>
                </a:lnTo>
                <a:lnTo>
                  <a:pt x="3024000" y="327600"/>
                </a:lnTo>
                <a:lnTo>
                  <a:pt x="0" y="32760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1" name="Freeform 11"/>
          <p:cNvSpPr/>
          <p:nvPr/>
        </p:nvSpPr>
        <p:spPr>
          <a:xfrm>
            <a:off x="3875426" y="5185661"/>
            <a:ext cx="3024000" cy="327600"/>
          </a:xfrm>
          <a:custGeom>
            <a:avLst/>
            <a:gdLst/>
            <a:ahLst/>
            <a:cxnLst/>
            <a:rect l="l" t="t" r="r" b="b"/>
            <a:pathLst>
              <a:path w="3024000" h="327600">
                <a:moveTo>
                  <a:pt x="0" y="0"/>
                </a:moveTo>
                <a:lnTo>
                  <a:pt x="3024000" y="0"/>
                </a:lnTo>
                <a:lnTo>
                  <a:pt x="3024000" y="327600"/>
                </a:lnTo>
                <a:lnTo>
                  <a:pt x="0" y="32760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2" name="Freeform 12"/>
          <p:cNvSpPr/>
          <p:nvPr/>
        </p:nvSpPr>
        <p:spPr>
          <a:xfrm>
            <a:off x="243590" y="7275888"/>
            <a:ext cx="3024000" cy="327600"/>
          </a:xfrm>
          <a:custGeom>
            <a:avLst/>
            <a:gdLst/>
            <a:ahLst/>
            <a:cxnLst/>
            <a:rect l="l" t="t" r="r" b="b"/>
            <a:pathLst>
              <a:path w="3024000" h="327600">
                <a:moveTo>
                  <a:pt x="0" y="0"/>
                </a:moveTo>
                <a:lnTo>
                  <a:pt x="3024000" y="0"/>
                </a:lnTo>
                <a:lnTo>
                  <a:pt x="3024000" y="327600"/>
                </a:lnTo>
                <a:lnTo>
                  <a:pt x="0" y="32760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4" name="AutoShape 14"/>
          <p:cNvSpPr/>
          <p:nvPr/>
        </p:nvSpPr>
        <p:spPr>
          <a:xfrm>
            <a:off x="314505" y="2652844"/>
            <a:ext cx="6930990" cy="0"/>
          </a:xfrm>
          <a:prstGeom prst="line">
            <a:avLst/>
          </a:prstGeom>
          <a:ln w="28575" cap="flat">
            <a:solidFill>
              <a:srgbClr val="000000"/>
            </a:solidFill>
            <a:prstDash val="sysDot"/>
            <a:headEnd type="none" w="sm" len="sm"/>
            <a:tailEnd type="none" w="sm" len="sm"/>
          </a:ln>
        </p:spPr>
      </p:sp>
      <p:grpSp>
        <p:nvGrpSpPr>
          <p:cNvPr id="15" name="Group 15"/>
          <p:cNvGrpSpPr/>
          <p:nvPr/>
        </p:nvGrpSpPr>
        <p:grpSpPr>
          <a:xfrm>
            <a:off x="332890" y="106993"/>
            <a:ext cx="6917894" cy="604800"/>
            <a:chOff x="0" y="0"/>
            <a:chExt cx="9223858" cy="806400"/>
          </a:xfrm>
        </p:grpSpPr>
        <p:sp>
          <p:nvSpPr>
            <p:cNvPr id="16" name="AutoShape 16"/>
            <p:cNvSpPr/>
            <p:nvPr/>
          </p:nvSpPr>
          <p:spPr>
            <a:xfrm>
              <a:off x="70" y="333084"/>
              <a:ext cx="9223718" cy="50798"/>
            </a:xfrm>
            <a:prstGeom prst="line">
              <a:avLst/>
            </a:prstGeom>
            <a:ln w="25400" cap="flat">
              <a:solidFill>
                <a:srgbClr val="376092"/>
              </a:solidFill>
              <a:prstDash val="solid"/>
              <a:headEnd type="none" w="sm" len="sm"/>
              <a:tailEnd type="none" w="sm" len="sm"/>
            </a:ln>
          </p:spPr>
        </p:sp>
        <p:sp>
          <p:nvSpPr>
            <p:cNvPr id="17" name="Freeform 17"/>
            <p:cNvSpPr/>
            <p:nvPr/>
          </p:nvSpPr>
          <p:spPr>
            <a:xfrm>
              <a:off x="2655997" y="0"/>
              <a:ext cx="4032000" cy="806400"/>
            </a:xfrm>
            <a:custGeom>
              <a:avLst/>
              <a:gdLst/>
              <a:ahLst/>
              <a:cxnLst/>
              <a:rect l="l" t="t" r="r" b="b"/>
              <a:pathLst>
                <a:path w="4032000" h="806400">
                  <a:moveTo>
                    <a:pt x="0" y="0"/>
                  </a:moveTo>
                  <a:lnTo>
                    <a:pt x="4032000" y="0"/>
                  </a:lnTo>
                  <a:lnTo>
                    <a:pt x="4032000" y="806400"/>
                  </a:lnTo>
                  <a:lnTo>
                    <a:pt x="0" y="80640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8" name="TextBox 18"/>
            <p:cNvSpPr txBox="1"/>
            <p:nvPr/>
          </p:nvSpPr>
          <p:spPr>
            <a:xfrm>
              <a:off x="3346946" y="95804"/>
              <a:ext cx="2729783" cy="427777"/>
            </a:xfrm>
            <a:prstGeom prst="rect">
              <a:avLst/>
            </a:prstGeom>
          </p:spPr>
          <p:txBody>
            <a:bodyPr lIns="0" tIns="0" rIns="0" bIns="0" rtlCol="0" anchor="t">
              <a:spAutoFit/>
            </a:bodyPr>
            <a:lstStyle/>
            <a:p>
              <a:pPr algn="ctr">
                <a:lnSpc>
                  <a:spcPts val="2660"/>
                </a:lnSpc>
              </a:pPr>
              <a:r>
                <a:rPr lang="en-US" sz="1900" b="1">
                  <a:solidFill>
                    <a:srgbClr val="1D233C"/>
                  </a:solidFill>
                  <a:latin typeface="思源黑体 Bold"/>
                  <a:ea typeface="思源黑体 Bold"/>
                  <a:cs typeface="思源黑体 Bold"/>
                  <a:sym typeface="思源黑体 Bold"/>
                </a:rPr>
                <a:t>通塾イメージ</a:t>
              </a:r>
            </a:p>
          </p:txBody>
        </p:sp>
      </p:grpSp>
      <p:sp>
        <p:nvSpPr>
          <p:cNvPr id="19" name="TextBox 19"/>
          <p:cNvSpPr txBox="1"/>
          <p:nvPr/>
        </p:nvSpPr>
        <p:spPr>
          <a:xfrm>
            <a:off x="4209243" y="5068625"/>
            <a:ext cx="2590990" cy="273659"/>
          </a:xfrm>
          <a:prstGeom prst="rect">
            <a:avLst/>
          </a:prstGeom>
        </p:spPr>
        <p:txBody>
          <a:bodyPr lIns="0" tIns="0" rIns="0" bIns="0" rtlCol="0" anchor="t">
            <a:spAutoFit/>
          </a:bodyPr>
          <a:lstStyle/>
          <a:p>
            <a:pPr algn="ctr">
              <a:lnSpc>
                <a:spcPts val="2240"/>
              </a:lnSpc>
            </a:pPr>
            <a:r>
              <a:rPr lang="en-US" sz="1600" b="1" i="1">
                <a:solidFill>
                  <a:srgbClr val="1D233C"/>
                </a:solidFill>
                <a:latin typeface="思源黑体 Bold Italics"/>
                <a:ea typeface="思源黑体 Bold Italics"/>
                <a:cs typeface="思源黑体 Bold Italics"/>
                <a:sym typeface="思源黑体 Bold Italics"/>
              </a:rPr>
              <a:t>定期テストパック</a:t>
            </a:r>
          </a:p>
        </p:txBody>
      </p:sp>
      <p:sp>
        <p:nvSpPr>
          <p:cNvPr id="20" name="TextBox 20"/>
          <p:cNvSpPr txBox="1"/>
          <p:nvPr/>
        </p:nvSpPr>
        <p:spPr>
          <a:xfrm>
            <a:off x="950801" y="5068625"/>
            <a:ext cx="1385477" cy="273659"/>
          </a:xfrm>
          <a:prstGeom prst="rect">
            <a:avLst/>
          </a:prstGeom>
        </p:spPr>
        <p:txBody>
          <a:bodyPr lIns="0" tIns="0" rIns="0" bIns="0" rtlCol="0" anchor="t">
            <a:spAutoFit/>
          </a:bodyPr>
          <a:lstStyle/>
          <a:p>
            <a:pPr algn="ctr">
              <a:lnSpc>
                <a:spcPts val="2240"/>
              </a:lnSpc>
            </a:pPr>
            <a:r>
              <a:rPr lang="en-US" sz="1600" b="1" i="1">
                <a:solidFill>
                  <a:srgbClr val="1D233C"/>
                </a:solidFill>
                <a:latin typeface="思源黑体 Bold Italics"/>
                <a:ea typeface="思源黑体 Bold Italics"/>
                <a:cs typeface="思源黑体 Bold Italics"/>
                <a:sym typeface="思源黑体 Bold Italics"/>
              </a:rPr>
              <a:t>基本料金</a:t>
            </a:r>
          </a:p>
        </p:txBody>
      </p:sp>
      <p:sp>
        <p:nvSpPr>
          <p:cNvPr id="21" name="TextBox 21"/>
          <p:cNvSpPr txBox="1"/>
          <p:nvPr/>
        </p:nvSpPr>
        <p:spPr>
          <a:xfrm>
            <a:off x="65043" y="7146989"/>
            <a:ext cx="3416251" cy="266649"/>
          </a:xfrm>
          <a:prstGeom prst="rect">
            <a:avLst/>
          </a:prstGeom>
        </p:spPr>
        <p:txBody>
          <a:bodyPr lIns="0" tIns="0" rIns="0" bIns="0" rtlCol="0" anchor="t">
            <a:spAutoFit/>
          </a:bodyPr>
          <a:lstStyle/>
          <a:p>
            <a:pPr algn="ctr">
              <a:lnSpc>
                <a:spcPts val="2100"/>
              </a:lnSpc>
            </a:pPr>
            <a:r>
              <a:rPr lang="en-US" sz="1500" b="1" i="1" dirty="0">
                <a:solidFill>
                  <a:srgbClr val="1D233C"/>
                </a:solidFill>
                <a:latin typeface="思源黑体 Bold Italics"/>
                <a:ea typeface="思源黑体 Bold Italics"/>
                <a:cs typeface="思源黑体 Bold Italics"/>
                <a:sym typeface="思源黑体 Bold Italics"/>
              </a:rPr>
              <a:t>高３生限定一般選抜対策パック</a:t>
            </a:r>
          </a:p>
        </p:txBody>
      </p:sp>
      <p:sp>
        <p:nvSpPr>
          <p:cNvPr id="22" name="TextBox 22"/>
          <p:cNvSpPr txBox="1"/>
          <p:nvPr/>
        </p:nvSpPr>
        <p:spPr>
          <a:xfrm>
            <a:off x="261169" y="7527939"/>
            <a:ext cx="2894371" cy="462229"/>
          </a:xfrm>
          <a:prstGeom prst="rect">
            <a:avLst/>
          </a:prstGeom>
        </p:spPr>
        <p:txBody>
          <a:bodyPr lIns="0" tIns="0" rIns="0" bIns="0" rtlCol="0" anchor="t">
            <a:spAutoFit/>
          </a:bodyPr>
          <a:lstStyle/>
          <a:p>
            <a:pPr algn="l">
              <a:lnSpc>
                <a:spcPts val="1820"/>
              </a:lnSpc>
            </a:pPr>
            <a:r>
              <a:rPr lang="en-US" sz="1300" dirty="0" err="1">
                <a:solidFill>
                  <a:srgbClr val="1D233C"/>
                </a:solidFill>
                <a:latin typeface="思源黑体"/>
                <a:ea typeface="思源黑体"/>
                <a:cs typeface="思源黑体"/>
                <a:sym typeface="思源黑体"/>
              </a:rPr>
              <a:t>一般選抜対策に必要な科目をすべて受講できるパック</a:t>
            </a:r>
            <a:r>
              <a:rPr lang="en-US" sz="1300" dirty="0">
                <a:solidFill>
                  <a:srgbClr val="1D233C"/>
                </a:solidFill>
                <a:latin typeface="思源黑体"/>
                <a:ea typeface="思源黑体"/>
                <a:cs typeface="思源黑体"/>
                <a:sym typeface="思源黑体"/>
              </a:rPr>
              <a:t>。</a:t>
            </a:r>
          </a:p>
        </p:txBody>
      </p:sp>
      <p:sp>
        <p:nvSpPr>
          <p:cNvPr id="23" name="TextBox 23"/>
          <p:cNvSpPr txBox="1"/>
          <p:nvPr/>
        </p:nvSpPr>
        <p:spPr>
          <a:xfrm>
            <a:off x="3846781" y="5511493"/>
            <a:ext cx="3162740" cy="464618"/>
          </a:xfrm>
          <a:prstGeom prst="rect">
            <a:avLst/>
          </a:prstGeom>
        </p:spPr>
        <p:txBody>
          <a:bodyPr lIns="0" tIns="0" rIns="0" bIns="0" rtlCol="0" anchor="t">
            <a:spAutoFit/>
          </a:bodyPr>
          <a:lstStyle/>
          <a:p>
            <a:pPr algn="l">
              <a:lnSpc>
                <a:spcPts val="1830"/>
              </a:lnSpc>
            </a:pPr>
            <a:r>
              <a:rPr lang="en-US" sz="1307">
                <a:solidFill>
                  <a:srgbClr val="1D233C"/>
                </a:solidFill>
                <a:latin typeface="思源黑体"/>
                <a:ea typeface="思源黑体"/>
                <a:cs typeface="思源黑体"/>
                <a:sym typeface="思源黑体"/>
              </a:rPr>
              <a:t>教科内の講座を受け放題。幅広く学習したい方におすすめ。</a:t>
            </a:r>
          </a:p>
        </p:txBody>
      </p:sp>
      <p:sp>
        <p:nvSpPr>
          <p:cNvPr id="24" name="TextBox 24"/>
          <p:cNvSpPr txBox="1"/>
          <p:nvPr/>
        </p:nvSpPr>
        <p:spPr>
          <a:xfrm>
            <a:off x="3763981" y="5985142"/>
            <a:ext cx="3481513" cy="158138"/>
          </a:xfrm>
          <a:prstGeom prst="rect">
            <a:avLst/>
          </a:prstGeom>
        </p:spPr>
        <p:txBody>
          <a:bodyPr lIns="0" tIns="0" rIns="0" bIns="0" rtlCol="0" anchor="t">
            <a:spAutoFit/>
          </a:bodyPr>
          <a:lstStyle/>
          <a:p>
            <a:pPr algn="l">
              <a:lnSpc>
                <a:spcPts val="1260"/>
              </a:lnSpc>
            </a:pPr>
            <a:r>
              <a:rPr lang="en-US" sz="900" dirty="0">
                <a:solidFill>
                  <a:srgbClr val="1D233C"/>
                </a:solidFill>
                <a:latin typeface="思源黑体"/>
                <a:ea typeface="思源黑体"/>
                <a:cs typeface="思源黑体"/>
                <a:sym typeface="思源黑体"/>
              </a:rPr>
              <a:t>※</a:t>
            </a:r>
            <a:r>
              <a:rPr lang="en-US" sz="900" dirty="0" err="1">
                <a:solidFill>
                  <a:srgbClr val="1D233C"/>
                </a:solidFill>
                <a:latin typeface="思源黑体"/>
                <a:ea typeface="思源黑体"/>
                <a:cs typeface="思源黑体"/>
                <a:sym typeface="思源黑体"/>
              </a:rPr>
              <a:t>指定講座のみ選択可。別資料「講座一覧」からご確認ください</a:t>
            </a:r>
            <a:endParaRPr lang="en-US" sz="900" dirty="0">
              <a:solidFill>
                <a:srgbClr val="1D233C"/>
              </a:solidFill>
              <a:latin typeface="思源黑体"/>
              <a:ea typeface="思源黑体"/>
              <a:cs typeface="思源黑体"/>
              <a:sym typeface="思源黑体"/>
            </a:endParaRPr>
          </a:p>
        </p:txBody>
      </p:sp>
      <p:sp>
        <p:nvSpPr>
          <p:cNvPr id="25" name="TextBox 25"/>
          <p:cNvSpPr txBox="1"/>
          <p:nvPr/>
        </p:nvSpPr>
        <p:spPr>
          <a:xfrm>
            <a:off x="332890" y="9034461"/>
            <a:ext cx="5093782" cy="952579"/>
          </a:xfrm>
          <a:prstGeom prst="rect">
            <a:avLst/>
          </a:prstGeom>
        </p:spPr>
        <p:txBody>
          <a:bodyPr lIns="0" tIns="0" rIns="0" bIns="0" rtlCol="0" anchor="t">
            <a:spAutoFit/>
          </a:bodyPr>
          <a:lstStyle/>
          <a:p>
            <a:pPr algn="ctr">
              <a:lnSpc>
                <a:spcPts val="3810"/>
              </a:lnSpc>
            </a:pPr>
            <a:r>
              <a:rPr lang="en-US" sz="2721" b="1" i="1" dirty="0" err="1">
                <a:solidFill>
                  <a:srgbClr val="FFFFFF"/>
                </a:solidFill>
                <a:latin typeface="思源黑体 Bold Italics"/>
                <a:ea typeface="思源黑体 Bold Italics"/>
                <a:cs typeface="思源黑体 Bold Italics"/>
                <a:sym typeface="思源黑体 Bold Italics"/>
              </a:rPr>
              <a:t>詳細はお近くの城南コベッツ</a:t>
            </a:r>
            <a:endParaRPr lang="en-US" sz="2721" b="1" i="1" dirty="0">
              <a:solidFill>
                <a:srgbClr val="FFFFFF"/>
              </a:solidFill>
              <a:latin typeface="思源黑体 Bold Italics"/>
              <a:ea typeface="思源黑体 Bold Italics"/>
              <a:cs typeface="思源黑体 Bold Italics"/>
              <a:sym typeface="思源黑体 Bold Italics"/>
            </a:endParaRPr>
          </a:p>
          <a:p>
            <a:pPr algn="ctr">
              <a:lnSpc>
                <a:spcPts val="3810"/>
              </a:lnSpc>
            </a:pPr>
            <a:r>
              <a:rPr lang="en-US" sz="2721" b="1" i="1" dirty="0" err="1">
                <a:solidFill>
                  <a:srgbClr val="FFFFFF"/>
                </a:solidFill>
                <a:latin typeface="思源黑体 Bold Italics"/>
                <a:ea typeface="思源黑体 Bold Italics"/>
                <a:cs typeface="思源黑体 Bold Italics"/>
                <a:sym typeface="思源黑体 Bold Italics"/>
              </a:rPr>
              <a:t>までお問い合わせください</a:t>
            </a:r>
            <a:r>
              <a:rPr lang="en-US" sz="2721" b="1" i="1" dirty="0">
                <a:solidFill>
                  <a:srgbClr val="FFFFFF"/>
                </a:solidFill>
                <a:latin typeface="思源黑体 Bold Italics"/>
                <a:ea typeface="思源黑体 Bold Italics"/>
                <a:cs typeface="思源黑体 Bold Italics"/>
                <a:sym typeface="思源黑体 Bold Italics"/>
              </a:rPr>
              <a:t>。</a:t>
            </a:r>
          </a:p>
        </p:txBody>
      </p:sp>
      <p:sp>
        <p:nvSpPr>
          <p:cNvPr id="26" name="TextBox 26"/>
          <p:cNvSpPr txBox="1"/>
          <p:nvPr/>
        </p:nvSpPr>
        <p:spPr>
          <a:xfrm>
            <a:off x="180000" y="547304"/>
            <a:ext cx="944568" cy="250214"/>
          </a:xfrm>
          <a:prstGeom prst="rect">
            <a:avLst/>
          </a:prstGeom>
        </p:spPr>
        <p:txBody>
          <a:bodyPr lIns="0" tIns="0" rIns="0" bIns="0" rtlCol="0" anchor="t">
            <a:spAutoFit/>
          </a:bodyPr>
          <a:lstStyle/>
          <a:p>
            <a:pPr algn="ctr">
              <a:lnSpc>
                <a:spcPts val="1960"/>
              </a:lnSpc>
            </a:pPr>
            <a:r>
              <a:rPr lang="en-US" sz="1400" b="1">
                <a:solidFill>
                  <a:srgbClr val="1D233C"/>
                </a:solidFill>
                <a:latin typeface="思源黑体 Bold"/>
                <a:ea typeface="思源黑体 Bold"/>
                <a:cs typeface="思源黑体 Bold"/>
                <a:sym typeface="思源黑体 Bold"/>
              </a:rPr>
              <a:t>【月間】</a:t>
            </a:r>
          </a:p>
        </p:txBody>
      </p:sp>
      <p:sp>
        <p:nvSpPr>
          <p:cNvPr id="27" name="TextBox 27"/>
          <p:cNvSpPr txBox="1"/>
          <p:nvPr/>
        </p:nvSpPr>
        <p:spPr>
          <a:xfrm>
            <a:off x="278749" y="2708106"/>
            <a:ext cx="6972721" cy="488365"/>
          </a:xfrm>
          <a:prstGeom prst="rect">
            <a:avLst/>
          </a:prstGeom>
        </p:spPr>
        <p:txBody>
          <a:bodyPr lIns="0" tIns="0" rIns="0" bIns="0" rtlCol="0" anchor="t">
            <a:spAutoFit/>
          </a:bodyPr>
          <a:lstStyle/>
          <a:p>
            <a:pPr algn="l">
              <a:lnSpc>
                <a:spcPts val="1960"/>
              </a:lnSpc>
              <a:spcBef>
                <a:spcPct val="0"/>
              </a:spcBef>
            </a:pPr>
            <a:r>
              <a:rPr lang="en-US" sz="1400" b="1" dirty="0">
                <a:solidFill>
                  <a:srgbClr val="000000"/>
                </a:solidFill>
                <a:latin typeface="Rounded M+ Bold"/>
                <a:ea typeface="Rounded M+ Bold"/>
                <a:cs typeface="Rounded M+ Bold"/>
                <a:sym typeface="Rounded M+ Bold"/>
              </a:rPr>
              <a:t>【1日（通塾日）】</a:t>
            </a:r>
          </a:p>
          <a:p>
            <a:pPr algn="l">
              <a:lnSpc>
                <a:spcPts val="1960"/>
              </a:lnSpc>
              <a:spcBef>
                <a:spcPct val="0"/>
              </a:spcBef>
            </a:pPr>
            <a:r>
              <a:rPr lang="en-US" sz="1400" dirty="0">
                <a:solidFill>
                  <a:srgbClr val="000000"/>
                </a:solidFill>
                <a:latin typeface="Rounded M+"/>
                <a:ea typeface="Rounded M+"/>
                <a:cs typeface="Rounded M+"/>
                <a:sym typeface="Rounded M+"/>
              </a:rPr>
              <a:t>例）月曜日20:10～21:30を通塾日とした場合 ※面談は80分の中で実施。終了後は学習</a:t>
            </a:r>
          </a:p>
        </p:txBody>
      </p:sp>
      <p:sp>
        <p:nvSpPr>
          <p:cNvPr id="28" name="TextBox 28"/>
          <p:cNvSpPr txBox="1"/>
          <p:nvPr/>
        </p:nvSpPr>
        <p:spPr>
          <a:xfrm>
            <a:off x="243590" y="864193"/>
            <a:ext cx="2988841" cy="1153160"/>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Rounded M+"/>
                <a:ea typeface="Rounded M+"/>
                <a:cs typeface="Rounded M+"/>
                <a:sym typeface="Rounded M+"/>
              </a:rPr>
              <a:t>教室長が、1年間での受講完了から逆算した月次目標を設定し、進捗を管理</a:t>
            </a:r>
          </a:p>
          <a:p>
            <a:pPr algn="l">
              <a:lnSpc>
                <a:spcPts val="1540"/>
              </a:lnSpc>
              <a:spcBef>
                <a:spcPct val="0"/>
              </a:spcBef>
            </a:pPr>
            <a:r>
              <a:rPr lang="en-US" sz="1100">
                <a:solidFill>
                  <a:srgbClr val="000000"/>
                </a:solidFill>
                <a:latin typeface="Rounded M+"/>
                <a:ea typeface="Rounded M+"/>
                <a:cs typeface="Rounded M+"/>
                <a:sym typeface="Rounded M+"/>
              </a:rPr>
              <a:t>・</a:t>
            </a:r>
            <a:r>
              <a:rPr lang="en-US" sz="1100" b="1">
                <a:solidFill>
                  <a:srgbClr val="000000"/>
                </a:solidFill>
                <a:latin typeface="Rounded M+ Bold"/>
                <a:ea typeface="Rounded M+ Bold"/>
                <a:cs typeface="Rounded M+ Bold"/>
                <a:sym typeface="Rounded M+ Bold"/>
              </a:rPr>
              <a:t>通塾日</a:t>
            </a:r>
            <a:r>
              <a:rPr lang="en-US" sz="1100">
                <a:solidFill>
                  <a:srgbClr val="000000"/>
                </a:solidFill>
                <a:latin typeface="Rounded M+"/>
                <a:ea typeface="Rounded M+"/>
                <a:cs typeface="Rounded M+"/>
                <a:sym typeface="Rounded M+"/>
              </a:rPr>
              <a:t>：教室長による週に1回の進捗/結果</a:t>
            </a:r>
          </a:p>
          <a:p>
            <a:pPr algn="l">
              <a:lnSpc>
                <a:spcPts val="1540"/>
              </a:lnSpc>
              <a:spcBef>
                <a:spcPct val="0"/>
              </a:spcBef>
            </a:pPr>
            <a:r>
              <a:rPr lang="en-US" sz="1100">
                <a:solidFill>
                  <a:srgbClr val="000000"/>
                </a:solidFill>
                <a:latin typeface="Rounded M+"/>
                <a:ea typeface="Rounded M+"/>
                <a:cs typeface="Rounded M+"/>
                <a:sym typeface="Rounded M+"/>
              </a:rPr>
              <a:t>・</a:t>
            </a:r>
            <a:r>
              <a:rPr lang="en-US" sz="1100" b="1">
                <a:solidFill>
                  <a:srgbClr val="000000"/>
                </a:solidFill>
                <a:latin typeface="Rounded M+ Bold"/>
                <a:ea typeface="Rounded M+ Bold"/>
                <a:cs typeface="Rounded M+ Bold"/>
                <a:sym typeface="Rounded M+ Bold"/>
              </a:rPr>
              <a:t>通塾日”以外”</a:t>
            </a:r>
            <a:r>
              <a:rPr lang="en-US" sz="1100">
                <a:solidFill>
                  <a:srgbClr val="000000"/>
                </a:solidFill>
                <a:latin typeface="Rounded M+"/>
                <a:ea typeface="Rounded M+"/>
                <a:cs typeface="Rounded M+"/>
                <a:sym typeface="Rounded M+"/>
              </a:rPr>
              <a:t>：いつでも受講可能。教室長と決めた目標をクリアするために必要な学習時間をもとに教室で勉強する日を決める。</a:t>
            </a:r>
          </a:p>
        </p:txBody>
      </p:sp>
      <p:sp>
        <p:nvSpPr>
          <p:cNvPr id="29" name="TextBox 29"/>
          <p:cNvSpPr txBox="1"/>
          <p:nvPr/>
        </p:nvSpPr>
        <p:spPr>
          <a:xfrm>
            <a:off x="243590" y="3225045"/>
            <a:ext cx="2458457" cy="1343916"/>
          </a:xfrm>
          <a:prstGeom prst="rect">
            <a:avLst/>
          </a:prstGeom>
        </p:spPr>
        <p:txBody>
          <a:bodyPr lIns="0" tIns="0" rIns="0" bIns="0" rtlCol="0" anchor="t">
            <a:spAutoFit/>
          </a:bodyPr>
          <a:lstStyle/>
          <a:p>
            <a:pPr algn="l">
              <a:lnSpc>
                <a:spcPts val="1525"/>
              </a:lnSpc>
            </a:pPr>
            <a:r>
              <a:rPr lang="en-US" sz="1089" b="1" dirty="0">
                <a:solidFill>
                  <a:srgbClr val="000000"/>
                </a:solidFill>
                <a:latin typeface="Rounded M+ Bold"/>
                <a:ea typeface="Rounded M+ Bold"/>
                <a:cs typeface="Rounded M+ Bold"/>
                <a:sym typeface="Rounded M+ Bold"/>
              </a:rPr>
              <a:t>■</a:t>
            </a:r>
            <a:r>
              <a:rPr lang="en-US" sz="1089" b="1" dirty="0" err="1">
                <a:solidFill>
                  <a:srgbClr val="000000"/>
                </a:solidFill>
                <a:latin typeface="Rounded M+ Bold"/>
                <a:ea typeface="Rounded M+ Bold"/>
                <a:cs typeface="Rounded M+ Bold"/>
                <a:sym typeface="Rounded M+ Bold"/>
              </a:rPr>
              <a:t>面談で行うこと</a:t>
            </a:r>
            <a:endParaRPr lang="en-US" sz="1089" b="1" dirty="0">
              <a:solidFill>
                <a:srgbClr val="000000"/>
              </a:solidFill>
              <a:latin typeface="Rounded M+ Bold"/>
              <a:ea typeface="Rounded M+ Bold"/>
              <a:cs typeface="Rounded M+ Bold"/>
              <a:sym typeface="Rounded M+ Bold"/>
            </a:endParaRPr>
          </a:p>
          <a:p>
            <a:pPr algn="l">
              <a:lnSpc>
                <a:spcPts val="1525"/>
              </a:lnSpc>
              <a:spcBef>
                <a:spcPct val="0"/>
              </a:spcBef>
            </a:pPr>
            <a:r>
              <a:rPr lang="en-US" sz="1089" dirty="0">
                <a:solidFill>
                  <a:srgbClr val="000000"/>
                </a:solidFill>
                <a:latin typeface="Rounded M+"/>
                <a:ea typeface="Rounded M+"/>
                <a:cs typeface="Rounded M+"/>
                <a:sym typeface="Rounded M+"/>
              </a:rPr>
              <a:t>・</a:t>
            </a:r>
            <a:r>
              <a:rPr lang="en-US" sz="1089" dirty="0" err="1">
                <a:solidFill>
                  <a:srgbClr val="000000"/>
                </a:solidFill>
                <a:latin typeface="Rounded M+"/>
                <a:ea typeface="Rounded M+"/>
                <a:cs typeface="Rounded M+"/>
                <a:sym typeface="Rounded M+"/>
              </a:rPr>
              <a:t>進捗確認：教室長と決めた目標に対しての進み具合を確認</a:t>
            </a:r>
            <a:endParaRPr lang="en-US" sz="1089" dirty="0">
              <a:solidFill>
                <a:srgbClr val="000000"/>
              </a:solidFill>
              <a:latin typeface="Rounded M+"/>
              <a:ea typeface="Rounded M+"/>
              <a:cs typeface="Rounded M+"/>
              <a:sym typeface="Rounded M+"/>
            </a:endParaRPr>
          </a:p>
          <a:p>
            <a:pPr algn="l">
              <a:lnSpc>
                <a:spcPts val="1525"/>
              </a:lnSpc>
              <a:spcBef>
                <a:spcPct val="0"/>
              </a:spcBef>
            </a:pPr>
            <a:r>
              <a:rPr lang="en-US" sz="1089" dirty="0">
                <a:solidFill>
                  <a:srgbClr val="000000"/>
                </a:solidFill>
                <a:latin typeface="Rounded M+"/>
                <a:ea typeface="Rounded M+"/>
                <a:cs typeface="Rounded M+"/>
                <a:sym typeface="Rounded M+"/>
              </a:rPr>
              <a:t>・</a:t>
            </a:r>
            <a:r>
              <a:rPr lang="en-US" sz="1089" dirty="0" err="1">
                <a:solidFill>
                  <a:srgbClr val="000000"/>
                </a:solidFill>
                <a:latin typeface="Rounded M+"/>
                <a:ea typeface="Rounded M+"/>
                <a:cs typeface="Rounded M+"/>
                <a:sym typeface="Rounded M+"/>
              </a:rPr>
              <a:t>結果確認：問題の正誤状況と解き直しのプロセスが正しいかを確認</a:t>
            </a:r>
            <a:endParaRPr lang="en-US" sz="1089" dirty="0">
              <a:solidFill>
                <a:srgbClr val="000000"/>
              </a:solidFill>
              <a:latin typeface="Rounded M+"/>
              <a:ea typeface="Rounded M+"/>
              <a:cs typeface="Rounded M+"/>
              <a:sym typeface="Rounded M+"/>
            </a:endParaRPr>
          </a:p>
          <a:p>
            <a:pPr algn="l">
              <a:lnSpc>
                <a:spcPts val="1525"/>
              </a:lnSpc>
              <a:spcBef>
                <a:spcPct val="0"/>
              </a:spcBef>
            </a:pPr>
            <a:r>
              <a:rPr lang="en-US" sz="1089" dirty="0">
                <a:solidFill>
                  <a:srgbClr val="000000"/>
                </a:solidFill>
                <a:latin typeface="Rounded M+"/>
                <a:ea typeface="Rounded M+"/>
                <a:cs typeface="Rounded M+"/>
                <a:sym typeface="Rounded M+"/>
              </a:rPr>
              <a:t>・</a:t>
            </a:r>
            <a:r>
              <a:rPr lang="en-US" sz="1089" dirty="0" err="1">
                <a:solidFill>
                  <a:srgbClr val="000000"/>
                </a:solidFill>
                <a:latin typeface="Rounded M+"/>
                <a:ea typeface="Rounded M+"/>
                <a:cs typeface="Rounded M+"/>
                <a:sym typeface="Rounded M+"/>
              </a:rPr>
              <a:t>進度が遅れている場合は教室長から受講時間を増やすことを提案</a:t>
            </a:r>
            <a:endParaRPr lang="en-US" sz="1089" dirty="0">
              <a:solidFill>
                <a:srgbClr val="000000"/>
              </a:solidFill>
              <a:latin typeface="Rounded M+"/>
              <a:ea typeface="Rounded M+"/>
              <a:cs typeface="Rounded M+"/>
              <a:sym typeface="Rounded M+"/>
            </a:endParaRPr>
          </a:p>
        </p:txBody>
      </p:sp>
      <p:sp>
        <p:nvSpPr>
          <p:cNvPr id="30" name="TextBox 30"/>
          <p:cNvSpPr txBox="1"/>
          <p:nvPr/>
        </p:nvSpPr>
        <p:spPr>
          <a:xfrm>
            <a:off x="261169" y="8003857"/>
            <a:ext cx="1285260" cy="646587"/>
          </a:xfrm>
          <a:prstGeom prst="rect">
            <a:avLst/>
          </a:prstGeom>
        </p:spPr>
        <p:txBody>
          <a:bodyPr lIns="0" tIns="0" rIns="0" bIns="0" rtlCol="0" anchor="t">
            <a:spAutoFit/>
          </a:bodyPr>
          <a:lstStyle/>
          <a:p>
            <a:pPr algn="l">
              <a:lnSpc>
                <a:spcPts val="1260"/>
              </a:lnSpc>
            </a:pPr>
            <a:r>
              <a:rPr lang="en-US" sz="700" dirty="0">
                <a:solidFill>
                  <a:srgbClr val="1D233C"/>
                </a:solidFill>
                <a:latin typeface="思源黑体"/>
                <a:ea typeface="思源黑体"/>
                <a:cs typeface="思源黑体"/>
                <a:sym typeface="思源黑体"/>
              </a:rPr>
              <a:t>※</a:t>
            </a:r>
            <a:r>
              <a:rPr lang="en-US" sz="700" dirty="0" err="1">
                <a:solidFill>
                  <a:srgbClr val="1D233C"/>
                </a:solidFill>
                <a:latin typeface="思源黑体"/>
                <a:ea typeface="思源黑体"/>
                <a:cs typeface="思源黑体"/>
                <a:sym typeface="思源黑体"/>
              </a:rPr>
              <a:t>全科目受講可能・サブスク</a:t>
            </a:r>
            <a:endParaRPr lang="en-US" sz="700" dirty="0">
              <a:solidFill>
                <a:srgbClr val="1D233C"/>
              </a:solidFill>
              <a:latin typeface="思源黑体"/>
              <a:ea typeface="思源黑体"/>
              <a:cs typeface="思源黑体"/>
              <a:sym typeface="思源黑体"/>
            </a:endParaRPr>
          </a:p>
          <a:p>
            <a:pPr algn="l">
              <a:lnSpc>
                <a:spcPts val="1260"/>
              </a:lnSpc>
            </a:pPr>
            <a:r>
              <a:rPr lang="en-US" sz="700" dirty="0">
                <a:solidFill>
                  <a:srgbClr val="1D233C"/>
                </a:solidFill>
                <a:latin typeface="思源黑体"/>
                <a:ea typeface="思源黑体"/>
                <a:cs typeface="思源黑体"/>
                <a:sym typeface="思源黑体"/>
              </a:rPr>
              <a:t>※1対2個別指導とのセット受講限定</a:t>
            </a:r>
          </a:p>
          <a:p>
            <a:pPr algn="l">
              <a:lnSpc>
                <a:spcPts val="1260"/>
              </a:lnSpc>
            </a:pPr>
            <a:endParaRPr lang="en-US" sz="700" dirty="0">
              <a:solidFill>
                <a:srgbClr val="1D233C"/>
              </a:solidFill>
              <a:latin typeface="思源黑体"/>
              <a:ea typeface="思源黑体"/>
              <a:cs typeface="思源黑体"/>
              <a:sym typeface="思源黑体"/>
            </a:endParaRPr>
          </a:p>
        </p:txBody>
      </p:sp>
      <p:grpSp>
        <p:nvGrpSpPr>
          <p:cNvPr id="31" name="Group 31"/>
          <p:cNvGrpSpPr/>
          <p:nvPr/>
        </p:nvGrpSpPr>
        <p:grpSpPr>
          <a:xfrm>
            <a:off x="332890" y="4463825"/>
            <a:ext cx="6917894" cy="604800"/>
            <a:chOff x="0" y="0"/>
            <a:chExt cx="9223858" cy="806400"/>
          </a:xfrm>
        </p:grpSpPr>
        <p:sp>
          <p:nvSpPr>
            <p:cNvPr id="32" name="AutoShape 32"/>
            <p:cNvSpPr/>
            <p:nvPr/>
          </p:nvSpPr>
          <p:spPr>
            <a:xfrm>
              <a:off x="70" y="333084"/>
              <a:ext cx="9223718" cy="50798"/>
            </a:xfrm>
            <a:prstGeom prst="line">
              <a:avLst/>
            </a:prstGeom>
            <a:ln w="25400" cap="flat">
              <a:solidFill>
                <a:srgbClr val="376092"/>
              </a:solidFill>
              <a:prstDash val="solid"/>
              <a:headEnd type="none" w="sm" len="sm"/>
              <a:tailEnd type="none" w="sm" len="sm"/>
            </a:ln>
          </p:spPr>
        </p:sp>
        <p:sp>
          <p:nvSpPr>
            <p:cNvPr id="33" name="Freeform 33"/>
            <p:cNvSpPr/>
            <p:nvPr/>
          </p:nvSpPr>
          <p:spPr>
            <a:xfrm>
              <a:off x="2655997" y="0"/>
              <a:ext cx="4032000" cy="806400"/>
            </a:xfrm>
            <a:custGeom>
              <a:avLst/>
              <a:gdLst/>
              <a:ahLst/>
              <a:cxnLst/>
              <a:rect l="l" t="t" r="r" b="b"/>
              <a:pathLst>
                <a:path w="4032000" h="806400">
                  <a:moveTo>
                    <a:pt x="0" y="0"/>
                  </a:moveTo>
                  <a:lnTo>
                    <a:pt x="4032000" y="0"/>
                  </a:lnTo>
                  <a:lnTo>
                    <a:pt x="4032000" y="806400"/>
                  </a:lnTo>
                  <a:lnTo>
                    <a:pt x="0" y="80640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34" name="TextBox 34"/>
            <p:cNvSpPr txBox="1"/>
            <p:nvPr/>
          </p:nvSpPr>
          <p:spPr>
            <a:xfrm>
              <a:off x="3346946" y="95804"/>
              <a:ext cx="2729783" cy="427777"/>
            </a:xfrm>
            <a:prstGeom prst="rect">
              <a:avLst/>
            </a:prstGeom>
          </p:spPr>
          <p:txBody>
            <a:bodyPr lIns="0" tIns="0" rIns="0" bIns="0" rtlCol="0" anchor="t">
              <a:spAutoFit/>
            </a:bodyPr>
            <a:lstStyle/>
            <a:p>
              <a:pPr algn="ctr">
                <a:lnSpc>
                  <a:spcPts val="2660"/>
                </a:lnSpc>
              </a:pPr>
              <a:r>
                <a:rPr lang="en-US" sz="1900" b="1">
                  <a:solidFill>
                    <a:srgbClr val="1D233C"/>
                  </a:solidFill>
                  <a:latin typeface="思源黑体 Bold"/>
                  <a:ea typeface="思源黑体 Bold"/>
                  <a:cs typeface="思源黑体 Bold"/>
                  <a:sym typeface="思源黑体 Bold"/>
                </a:rPr>
                <a:t>授業料</a:t>
              </a:r>
            </a:p>
          </p:txBody>
        </p:sp>
      </p:grpSp>
      <p:graphicFrame>
        <p:nvGraphicFramePr>
          <p:cNvPr id="35" name="表 34">
            <a:extLst>
              <a:ext uri="{FF2B5EF4-FFF2-40B4-BE49-F238E27FC236}">
                <a16:creationId xmlns:a16="http://schemas.microsoft.com/office/drawing/2014/main" id="{57EAF037-D757-9B52-AE4C-DC078FC7267C}"/>
              </a:ext>
            </a:extLst>
          </p:cNvPr>
          <p:cNvGraphicFramePr>
            <a:graphicFrameLocks noGrp="1"/>
          </p:cNvGraphicFramePr>
          <p:nvPr>
            <p:extLst>
              <p:ext uri="{D42A27DB-BD31-4B8C-83A1-F6EECF244321}">
                <p14:modId xmlns:p14="http://schemas.microsoft.com/office/powerpoint/2010/main" val="3745047175"/>
              </p:ext>
            </p:extLst>
          </p:nvPr>
        </p:nvGraphicFramePr>
        <p:xfrm>
          <a:off x="193337" y="5600264"/>
          <a:ext cx="3059872" cy="1189626"/>
        </p:xfrm>
        <a:graphic>
          <a:graphicData uri="http://schemas.openxmlformats.org/drawingml/2006/table">
            <a:tbl>
              <a:tblPr firstRow="1" bandRow="1">
                <a:tableStyleId>{5C22544A-7EE6-4342-B048-85BDC9FD1C3A}</a:tableStyleId>
              </a:tblPr>
              <a:tblGrid>
                <a:gridCol w="764968">
                  <a:extLst>
                    <a:ext uri="{9D8B030D-6E8A-4147-A177-3AD203B41FA5}">
                      <a16:colId xmlns:a16="http://schemas.microsoft.com/office/drawing/2014/main" val="2886786540"/>
                    </a:ext>
                  </a:extLst>
                </a:gridCol>
                <a:gridCol w="764968">
                  <a:extLst>
                    <a:ext uri="{9D8B030D-6E8A-4147-A177-3AD203B41FA5}">
                      <a16:colId xmlns:a16="http://schemas.microsoft.com/office/drawing/2014/main" val="4474179"/>
                    </a:ext>
                  </a:extLst>
                </a:gridCol>
                <a:gridCol w="764968">
                  <a:extLst>
                    <a:ext uri="{9D8B030D-6E8A-4147-A177-3AD203B41FA5}">
                      <a16:colId xmlns:a16="http://schemas.microsoft.com/office/drawing/2014/main" val="3515300995"/>
                    </a:ext>
                  </a:extLst>
                </a:gridCol>
                <a:gridCol w="764968">
                  <a:extLst>
                    <a:ext uri="{9D8B030D-6E8A-4147-A177-3AD203B41FA5}">
                      <a16:colId xmlns:a16="http://schemas.microsoft.com/office/drawing/2014/main" val="761608674"/>
                    </a:ext>
                  </a:extLst>
                </a:gridCol>
              </a:tblGrid>
              <a:tr h="287808">
                <a:tc>
                  <a:txBody>
                    <a:bodyPr/>
                    <a:lstStyle/>
                    <a:p>
                      <a:pPr algn="ctr"/>
                      <a:r>
                        <a:rPr kumimoji="1" lang="ja-JP" altLang="en-US" sz="1050" dirty="0"/>
                        <a:t>学年</a:t>
                      </a:r>
                    </a:p>
                  </a:txBody>
                  <a:tcPr/>
                </a:tc>
                <a:tc>
                  <a:txBody>
                    <a:bodyPr/>
                    <a:lstStyle/>
                    <a:p>
                      <a:pPr algn="ctr"/>
                      <a:r>
                        <a:rPr kumimoji="1" lang="en-US" altLang="ja-JP" sz="1050" dirty="0"/>
                        <a:t>1</a:t>
                      </a:r>
                      <a:r>
                        <a:rPr kumimoji="1" lang="ja-JP" altLang="en-US" sz="1050" dirty="0"/>
                        <a:t>教科</a:t>
                      </a:r>
                    </a:p>
                  </a:txBody>
                  <a:tcPr/>
                </a:tc>
                <a:tc>
                  <a:txBody>
                    <a:bodyPr/>
                    <a:lstStyle/>
                    <a:p>
                      <a:pPr algn="ctr"/>
                      <a:r>
                        <a:rPr kumimoji="1" lang="en-US" altLang="ja-JP" sz="1050" dirty="0"/>
                        <a:t>1</a:t>
                      </a:r>
                      <a:r>
                        <a:rPr kumimoji="1" lang="ja-JP" altLang="en-US" sz="1050" dirty="0"/>
                        <a:t>講座</a:t>
                      </a:r>
                      <a:endParaRPr kumimoji="1" lang="en-US" altLang="ja-JP" sz="1050" dirty="0"/>
                    </a:p>
                    <a:p>
                      <a:pPr algn="ctr"/>
                      <a:r>
                        <a:rPr kumimoji="1" lang="ja-JP" altLang="en-US" sz="1050" dirty="0"/>
                        <a:t>当たり</a:t>
                      </a:r>
                    </a:p>
                  </a:txBody>
                  <a:tcPr/>
                </a:tc>
                <a:tc>
                  <a:txBody>
                    <a:bodyPr/>
                    <a:lstStyle/>
                    <a:p>
                      <a:pPr algn="ctr"/>
                      <a:r>
                        <a:rPr kumimoji="1" lang="ja-JP" altLang="en-US" sz="1050" dirty="0"/>
                        <a:t>合計</a:t>
                      </a:r>
                    </a:p>
                  </a:txBody>
                  <a:tcPr/>
                </a:tc>
                <a:extLst>
                  <a:ext uri="{0D108BD9-81ED-4DB2-BD59-A6C34878D82A}">
                    <a16:rowId xmlns:a16="http://schemas.microsoft.com/office/drawing/2014/main" val="1844615083"/>
                  </a:ext>
                </a:extLst>
              </a:tr>
              <a:tr h="259382">
                <a:tc>
                  <a:txBody>
                    <a:bodyPr/>
                    <a:lstStyle/>
                    <a:p>
                      <a:pPr algn="ctr"/>
                      <a:r>
                        <a:rPr kumimoji="1" lang="ja-JP" altLang="en-US" sz="1050" dirty="0"/>
                        <a:t>高</a:t>
                      </a:r>
                      <a:r>
                        <a:rPr kumimoji="1" lang="en-US" altLang="ja-JP" sz="1050" dirty="0"/>
                        <a:t>1</a:t>
                      </a:r>
                      <a:endParaRPr kumimoji="1" lang="ja-JP" altLang="en-US" sz="1050" dirty="0"/>
                    </a:p>
                  </a:txBody>
                  <a:tcPr/>
                </a:tc>
                <a:tc>
                  <a:txBody>
                    <a:bodyPr/>
                    <a:lstStyle/>
                    <a:p>
                      <a:pPr algn="ctr"/>
                      <a:r>
                        <a:rPr kumimoji="1" lang="en-US" altLang="ja-JP" sz="1050" dirty="0"/>
                        <a:t>8,800</a:t>
                      </a:r>
                      <a:r>
                        <a:rPr kumimoji="1" lang="ja-JP" altLang="en-US" sz="1050" dirty="0"/>
                        <a:t>円</a:t>
                      </a:r>
                    </a:p>
                  </a:txBody>
                  <a:tcPr/>
                </a:tc>
                <a:tc>
                  <a:txBody>
                    <a:bodyPr/>
                    <a:lstStyle/>
                    <a:p>
                      <a:pPr algn="ctr"/>
                      <a:r>
                        <a:rPr kumimoji="1" lang="en-US" altLang="ja-JP" sz="1050" dirty="0"/>
                        <a:t>5,500</a:t>
                      </a:r>
                      <a:r>
                        <a:rPr kumimoji="1" lang="ja-JP" altLang="en-US" sz="1050" dirty="0"/>
                        <a:t>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14,300</a:t>
                      </a:r>
                      <a:r>
                        <a:rPr kumimoji="1" lang="ja-JP" altLang="en-US" sz="1050" dirty="0"/>
                        <a:t>円</a:t>
                      </a:r>
                    </a:p>
                  </a:txBody>
                  <a:tcPr/>
                </a:tc>
                <a:extLst>
                  <a:ext uri="{0D108BD9-81ED-4DB2-BD59-A6C34878D82A}">
                    <a16:rowId xmlns:a16="http://schemas.microsoft.com/office/drawing/2014/main" val="1961387665"/>
                  </a:ext>
                </a:extLst>
              </a:tr>
              <a:tr h="259382">
                <a:tc>
                  <a:txBody>
                    <a:bodyPr/>
                    <a:lstStyle/>
                    <a:p>
                      <a:pPr algn="ctr"/>
                      <a:r>
                        <a:rPr kumimoji="1" lang="ja-JP" altLang="en-US" sz="1050" dirty="0"/>
                        <a:t>高</a:t>
                      </a:r>
                      <a:r>
                        <a:rPr kumimoji="1" lang="en-US" altLang="ja-JP" sz="1050" dirty="0"/>
                        <a:t>2</a:t>
                      </a:r>
                      <a:endParaRPr kumimoji="1" lang="ja-JP" altLang="en-US" sz="1050" dirty="0"/>
                    </a:p>
                  </a:txBody>
                  <a:tcPr/>
                </a:tc>
                <a:tc>
                  <a:txBody>
                    <a:bodyPr/>
                    <a:lstStyle/>
                    <a:p>
                      <a:pPr algn="ctr"/>
                      <a:r>
                        <a:rPr kumimoji="1" lang="en-US" altLang="ja-JP" sz="1050" dirty="0"/>
                        <a:t>8,800</a:t>
                      </a:r>
                      <a:r>
                        <a:rPr kumimoji="1" lang="ja-JP" altLang="en-US" sz="1050" dirty="0"/>
                        <a:t>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6,600</a:t>
                      </a:r>
                      <a:r>
                        <a:rPr kumimoji="1" lang="ja-JP" altLang="en-US" sz="1050" dirty="0"/>
                        <a:t>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15,400</a:t>
                      </a:r>
                      <a:r>
                        <a:rPr kumimoji="1" lang="ja-JP" altLang="en-US" sz="1050" dirty="0"/>
                        <a:t>円</a:t>
                      </a:r>
                    </a:p>
                  </a:txBody>
                  <a:tcPr/>
                </a:tc>
                <a:extLst>
                  <a:ext uri="{0D108BD9-81ED-4DB2-BD59-A6C34878D82A}">
                    <a16:rowId xmlns:a16="http://schemas.microsoft.com/office/drawing/2014/main" val="3637309997"/>
                  </a:ext>
                </a:extLst>
              </a:tr>
              <a:tr h="259382">
                <a:tc>
                  <a:txBody>
                    <a:bodyPr/>
                    <a:lstStyle/>
                    <a:p>
                      <a:pPr algn="ctr"/>
                      <a:r>
                        <a:rPr kumimoji="1" lang="ja-JP" altLang="en-US" sz="1050" dirty="0"/>
                        <a:t>高</a:t>
                      </a:r>
                      <a:r>
                        <a:rPr kumimoji="1" lang="en-US" altLang="ja-JP" sz="1050" dirty="0"/>
                        <a:t>3</a:t>
                      </a:r>
                      <a:endParaRPr kumimoji="1" lang="ja-JP" altLang="en-US" sz="1050" dirty="0"/>
                    </a:p>
                  </a:txBody>
                  <a:tcPr/>
                </a:tc>
                <a:tc>
                  <a:txBody>
                    <a:bodyPr/>
                    <a:lstStyle/>
                    <a:p>
                      <a:pPr algn="ctr"/>
                      <a:r>
                        <a:rPr kumimoji="1" lang="en-US" altLang="ja-JP" sz="1050" dirty="0"/>
                        <a:t>8,800</a:t>
                      </a:r>
                      <a:r>
                        <a:rPr kumimoji="1" lang="ja-JP" altLang="en-US" sz="1050" dirty="0"/>
                        <a:t>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7,700</a:t>
                      </a:r>
                      <a:r>
                        <a:rPr kumimoji="1" lang="ja-JP" altLang="en-US" sz="1050" dirty="0"/>
                        <a:t>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16,500</a:t>
                      </a:r>
                      <a:r>
                        <a:rPr kumimoji="1" lang="ja-JP" altLang="en-US" sz="1050" dirty="0"/>
                        <a:t>円</a:t>
                      </a:r>
                    </a:p>
                  </a:txBody>
                  <a:tcPr/>
                </a:tc>
                <a:extLst>
                  <a:ext uri="{0D108BD9-81ED-4DB2-BD59-A6C34878D82A}">
                    <a16:rowId xmlns:a16="http://schemas.microsoft.com/office/drawing/2014/main" val="2059668884"/>
                  </a:ext>
                </a:extLst>
              </a:tr>
            </a:tbl>
          </a:graphicData>
        </a:graphic>
      </p:graphicFrame>
      <p:graphicFrame>
        <p:nvGraphicFramePr>
          <p:cNvPr id="36" name="表 35">
            <a:extLst>
              <a:ext uri="{FF2B5EF4-FFF2-40B4-BE49-F238E27FC236}">
                <a16:creationId xmlns:a16="http://schemas.microsoft.com/office/drawing/2014/main" id="{94F5BA2D-A016-A47D-E938-B39EEE85ED8D}"/>
              </a:ext>
            </a:extLst>
          </p:cNvPr>
          <p:cNvGraphicFramePr>
            <a:graphicFrameLocks noGrp="1"/>
          </p:cNvGraphicFramePr>
          <p:nvPr>
            <p:extLst>
              <p:ext uri="{D42A27DB-BD31-4B8C-83A1-F6EECF244321}">
                <p14:modId xmlns:p14="http://schemas.microsoft.com/office/powerpoint/2010/main" val="3272073375"/>
              </p:ext>
            </p:extLst>
          </p:nvPr>
        </p:nvGraphicFramePr>
        <p:xfrm>
          <a:off x="3841186" y="6249514"/>
          <a:ext cx="3289864" cy="1844100"/>
        </p:xfrm>
        <a:graphic>
          <a:graphicData uri="http://schemas.openxmlformats.org/drawingml/2006/table">
            <a:tbl>
              <a:tblPr firstRow="1" bandRow="1">
                <a:tableStyleId>{5C22544A-7EE6-4342-B048-85BDC9FD1C3A}</a:tableStyleId>
              </a:tblPr>
              <a:tblGrid>
                <a:gridCol w="651772">
                  <a:extLst>
                    <a:ext uri="{9D8B030D-6E8A-4147-A177-3AD203B41FA5}">
                      <a16:colId xmlns:a16="http://schemas.microsoft.com/office/drawing/2014/main" val="2886786540"/>
                    </a:ext>
                  </a:extLst>
                </a:gridCol>
                <a:gridCol w="797365">
                  <a:extLst>
                    <a:ext uri="{9D8B030D-6E8A-4147-A177-3AD203B41FA5}">
                      <a16:colId xmlns:a16="http://schemas.microsoft.com/office/drawing/2014/main" val="4474179"/>
                    </a:ext>
                  </a:extLst>
                </a:gridCol>
                <a:gridCol w="773927">
                  <a:extLst>
                    <a:ext uri="{9D8B030D-6E8A-4147-A177-3AD203B41FA5}">
                      <a16:colId xmlns:a16="http://schemas.microsoft.com/office/drawing/2014/main" val="3515300995"/>
                    </a:ext>
                  </a:extLst>
                </a:gridCol>
                <a:gridCol w="1066800">
                  <a:extLst>
                    <a:ext uri="{9D8B030D-6E8A-4147-A177-3AD203B41FA5}">
                      <a16:colId xmlns:a16="http://schemas.microsoft.com/office/drawing/2014/main" val="761608674"/>
                    </a:ext>
                  </a:extLst>
                </a:gridCol>
              </a:tblGrid>
              <a:tr h="287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学年</a:t>
                      </a:r>
                    </a:p>
                  </a:txBody>
                  <a:tcPr/>
                </a:tc>
                <a:tc>
                  <a:txBody>
                    <a:bodyPr/>
                    <a:lstStyle/>
                    <a:p>
                      <a:pPr algn="ctr"/>
                      <a:r>
                        <a:rPr kumimoji="1" lang="ja-JP" altLang="en-US" sz="1050" dirty="0"/>
                        <a:t>教科数</a:t>
                      </a:r>
                    </a:p>
                  </a:txBody>
                  <a:tcPr/>
                </a:tc>
                <a:tc>
                  <a:txBody>
                    <a:bodyPr/>
                    <a:lstStyle/>
                    <a:p>
                      <a:pPr algn="ctr"/>
                      <a:r>
                        <a:rPr kumimoji="1" lang="ja-JP" altLang="en-US" sz="1050" dirty="0"/>
                        <a:t>教科</a:t>
                      </a:r>
                    </a:p>
                  </a:txBody>
                  <a:tcPr/>
                </a:tc>
                <a:tc>
                  <a:txBody>
                    <a:bodyPr/>
                    <a:lstStyle/>
                    <a:p>
                      <a:pPr algn="ctr"/>
                      <a:r>
                        <a:rPr kumimoji="1" lang="ja-JP" altLang="en-US" sz="1050" dirty="0"/>
                        <a:t>合計</a:t>
                      </a:r>
                    </a:p>
                  </a:txBody>
                  <a:tcPr/>
                </a:tc>
                <a:extLst>
                  <a:ext uri="{0D108BD9-81ED-4DB2-BD59-A6C34878D82A}">
                    <a16:rowId xmlns:a16="http://schemas.microsoft.com/office/drawing/2014/main" val="1844615083"/>
                  </a:ext>
                </a:extLst>
              </a:tr>
              <a:tr h="259382">
                <a:tc rowSpan="2">
                  <a:txBody>
                    <a:bodyPr/>
                    <a:lstStyle/>
                    <a:p>
                      <a:pPr algn="ctr"/>
                      <a:r>
                        <a:rPr kumimoji="1" lang="ja-JP" altLang="en-US" sz="1050" dirty="0"/>
                        <a:t>高</a:t>
                      </a:r>
                      <a:r>
                        <a:rPr kumimoji="1" lang="en-US" altLang="ja-JP" sz="1050" dirty="0"/>
                        <a:t>1</a:t>
                      </a:r>
                    </a:p>
                  </a:txBody>
                  <a:tcPr anchor="ctr"/>
                </a:tc>
                <a:tc>
                  <a:txBody>
                    <a:bodyPr/>
                    <a:lstStyle/>
                    <a:p>
                      <a:pPr algn="ctr"/>
                      <a:r>
                        <a:rPr kumimoji="1" lang="en-US" altLang="ja-JP" sz="1050" dirty="0"/>
                        <a:t>1</a:t>
                      </a:r>
                      <a:r>
                        <a:rPr kumimoji="1" lang="ja-JP" altLang="en-US" sz="1050" dirty="0"/>
                        <a:t>教科</a:t>
                      </a:r>
                    </a:p>
                  </a:txBody>
                  <a:tcPr/>
                </a:tc>
                <a:tc>
                  <a:txBody>
                    <a:bodyPr/>
                    <a:lstStyle/>
                    <a:p>
                      <a:pPr algn="ctr"/>
                      <a:r>
                        <a:rPr kumimoji="1" lang="ja-JP" altLang="en-US" sz="1050" dirty="0"/>
                        <a:t>英</a:t>
                      </a:r>
                      <a:r>
                        <a:rPr kumimoji="1" lang="en-US" altLang="ja-JP" sz="1050" dirty="0"/>
                        <a:t>or</a:t>
                      </a:r>
                      <a:r>
                        <a:rPr kumimoji="1" lang="ja-JP" altLang="en-US" sz="1050" dirty="0"/>
                        <a:t>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〇〇</a:t>
                      </a:r>
                      <a:r>
                        <a:rPr kumimoji="1" lang="en-US" altLang="ja-JP" sz="1050" dirty="0"/>
                        <a:t>,</a:t>
                      </a:r>
                      <a:r>
                        <a:rPr kumimoji="1" lang="ja-JP" altLang="en-US" sz="1050" dirty="0"/>
                        <a:t>〇〇〇円</a:t>
                      </a:r>
                    </a:p>
                  </a:txBody>
                  <a:tcPr/>
                </a:tc>
                <a:extLst>
                  <a:ext uri="{0D108BD9-81ED-4DB2-BD59-A6C34878D82A}">
                    <a16:rowId xmlns:a16="http://schemas.microsoft.com/office/drawing/2014/main" val="1961387665"/>
                  </a:ext>
                </a:extLst>
              </a:tr>
              <a:tr h="259382">
                <a:tc vMerge="1">
                  <a:txBody>
                    <a:bodyPr/>
                    <a:lstStyle/>
                    <a:p>
                      <a:endParaRPr dirty="0"/>
                    </a:p>
                  </a:txBody>
                  <a:tcPr/>
                </a:tc>
                <a:tc>
                  <a:txBody>
                    <a:bodyPr/>
                    <a:lstStyle/>
                    <a:p>
                      <a:pPr algn="ctr"/>
                      <a:r>
                        <a:rPr kumimoji="1" lang="en-US" altLang="ja-JP" sz="1050" dirty="0"/>
                        <a:t>2</a:t>
                      </a:r>
                      <a:r>
                        <a:rPr kumimoji="1" lang="ja-JP" altLang="en-US" sz="1050" dirty="0"/>
                        <a:t>教科</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英数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〇〇</a:t>
                      </a:r>
                      <a:r>
                        <a:rPr kumimoji="1" lang="en-US" altLang="ja-JP" sz="1050" dirty="0"/>
                        <a:t>,</a:t>
                      </a:r>
                      <a:r>
                        <a:rPr kumimoji="1" lang="ja-JP" altLang="en-US" sz="1050" dirty="0"/>
                        <a:t>〇〇〇円</a:t>
                      </a:r>
                    </a:p>
                  </a:txBody>
                  <a:tcPr/>
                </a:tc>
                <a:extLst>
                  <a:ext uri="{0D108BD9-81ED-4DB2-BD59-A6C34878D82A}">
                    <a16:rowId xmlns:a16="http://schemas.microsoft.com/office/drawing/2014/main" val="3637309997"/>
                  </a:ext>
                </a:extLst>
              </a:tr>
              <a:tr h="259382">
                <a:tc rowSpan="2">
                  <a:txBody>
                    <a:bodyPr/>
                    <a:lstStyle/>
                    <a:p>
                      <a:pPr algn="ctr"/>
                      <a:r>
                        <a:rPr kumimoji="1" lang="ja-JP" altLang="en-US" sz="1050" dirty="0"/>
                        <a:t>高</a:t>
                      </a:r>
                      <a:r>
                        <a:rPr kumimoji="1" lang="en-US" altLang="ja-JP" sz="1050" dirty="0"/>
                        <a:t>2</a:t>
                      </a:r>
                    </a:p>
                  </a:txBody>
                  <a:tcPr anchor="ctr"/>
                </a:tc>
                <a:tc>
                  <a:txBody>
                    <a:bodyPr/>
                    <a:lstStyle/>
                    <a:p>
                      <a:pPr algn="ctr"/>
                      <a:r>
                        <a:rPr kumimoji="1" lang="en-US" altLang="ja-JP" sz="1050" dirty="0"/>
                        <a:t>1</a:t>
                      </a:r>
                      <a:r>
                        <a:rPr kumimoji="1" lang="ja-JP" altLang="en-US" sz="1050" dirty="0"/>
                        <a:t>教科</a:t>
                      </a:r>
                    </a:p>
                  </a:txBody>
                  <a:tcPr/>
                </a:tc>
                <a:tc>
                  <a:txBody>
                    <a:bodyPr/>
                    <a:lstStyle/>
                    <a:p>
                      <a:pPr algn="ctr"/>
                      <a:r>
                        <a:rPr kumimoji="1" lang="ja-JP" altLang="en-US" sz="1050" dirty="0"/>
                        <a:t>英</a:t>
                      </a:r>
                      <a:r>
                        <a:rPr kumimoji="1" lang="en-US" altLang="ja-JP" sz="1050" dirty="0"/>
                        <a:t>or</a:t>
                      </a:r>
                      <a:r>
                        <a:rPr kumimoji="1" lang="ja-JP" altLang="en-US" sz="1050" dirty="0"/>
                        <a:t>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〇〇</a:t>
                      </a:r>
                      <a:r>
                        <a:rPr kumimoji="1" lang="en-US" altLang="ja-JP" sz="1050" dirty="0"/>
                        <a:t>,</a:t>
                      </a:r>
                      <a:r>
                        <a:rPr kumimoji="1" lang="ja-JP" altLang="en-US" sz="1050" dirty="0"/>
                        <a:t>〇〇〇円</a:t>
                      </a:r>
                    </a:p>
                  </a:txBody>
                  <a:tcPr/>
                </a:tc>
                <a:extLst>
                  <a:ext uri="{0D108BD9-81ED-4DB2-BD59-A6C34878D82A}">
                    <a16:rowId xmlns:a16="http://schemas.microsoft.com/office/drawing/2014/main" val="2059668884"/>
                  </a:ext>
                </a:extLst>
              </a:tr>
              <a:tr h="259382">
                <a:tc vMerge="1">
                  <a:txBody>
                    <a:bodyPr/>
                    <a:lstStyle/>
                    <a:p>
                      <a:endParaRPr dirty="0"/>
                    </a:p>
                  </a:txBody>
                  <a:tcPr/>
                </a:tc>
                <a:tc>
                  <a:txBody>
                    <a:bodyPr/>
                    <a:lstStyle/>
                    <a:p>
                      <a:pPr algn="ctr"/>
                      <a:r>
                        <a:rPr kumimoji="1" lang="en-US" altLang="ja-JP" sz="1050" dirty="0"/>
                        <a:t>2</a:t>
                      </a:r>
                      <a:r>
                        <a:rPr kumimoji="1" lang="ja-JP" altLang="en-US" sz="1050" dirty="0"/>
                        <a:t>教科</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英数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〇〇</a:t>
                      </a:r>
                      <a:r>
                        <a:rPr kumimoji="1" lang="en-US" altLang="ja-JP" sz="1050" dirty="0"/>
                        <a:t>,</a:t>
                      </a:r>
                      <a:r>
                        <a:rPr kumimoji="1" lang="ja-JP" altLang="en-US" sz="1050" dirty="0"/>
                        <a:t>〇〇〇円</a:t>
                      </a:r>
                    </a:p>
                  </a:txBody>
                  <a:tcPr/>
                </a:tc>
                <a:extLst>
                  <a:ext uri="{0D108BD9-81ED-4DB2-BD59-A6C34878D82A}">
                    <a16:rowId xmlns:a16="http://schemas.microsoft.com/office/drawing/2014/main" val="1976610097"/>
                  </a:ext>
                </a:extLst>
              </a:tr>
              <a:tr h="259382">
                <a:tc rowSpan="2">
                  <a:txBody>
                    <a:bodyPr/>
                    <a:lstStyle/>
                    <a:p>
                      <a:pPr algn="ctr"/>
                      <a:r>
                        <a:rPr kumimoji="1" lang="ja-JP" altLang="en-US" sz="1050" dirty="0"/>
                        <a:t>高</a:t>
                      </a:r>
                      <a:r>
                        <a:rPr kumimoji="1" lang="en-US" altLang="ja-JP" sz="1050" dirty="0"/>
                        <a:t>3</a:t>
                      </a:r>
                    </a:p>
                  </a:txBody>
                  <a:tcPr anchor="ctr"/>
                </a:tc>
                <a:tc>
                  <a:txBody>
                    <a:bodyPr/>
                    <a:lstStyle/>
                    <a:p>
                      <a:pPr algn="ctr"/>
                      <a:r>
                        <a:rPr kumimoji="1" lang="en-US" altLang="ja-JP" sz="1050" dirty="0"/>
                        <a:t>1</a:t>
                      </a:r>
                      <a:r>
                        <a:rPr kumimoji="1" lang="ja-JP" altLang="en-US" sz="1050" dirty="0"/>
                        <a:t>教科</a:t>
                      </a:r>
                    </a:p>
                  </a:txBody>
                  <a:tcPr/>
                </a:tc>
                <a:tc>
                  <a:txBody>
                    <a:bodyPr/>
                    <a:lstStyle/>
                    <a:p>
                      <a:pPr algn="ctr"/>
                      <a:r>
                        <a:rPr kumimoji="1" lang="ja-JP" altLang="en-US" sz="1050" dirty="0"/>
                        <a:t>英</a:t>
                      </a:r>
                      <a:r>
                        <a:rPr kumimoji="1" lang="en-US" altLang="ja-JP" sz="1050" dirty="0"/>
                        <a:t>or</a:t>
                      </a:r>
                      <a:r>
                        <a:rPr kumimoji="1" lang="ja-JP" altLang="en-US" sz="1050" dirty="0"/>
                        <a:t>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〇〇</a:t>
                      </a:r>
                      <a:r>
                        <a:rPr kumimoji="1" lang="en-US" altLang="ja-JP" sz="1050" dirty="0"/>
                        <a:t>,</a:t>
                      </a:r>
                      <a:r>
                        <a:rPr kumimoji="1" lang="ja-JP" altLang="en-US" sz="1050" dirty="0"/>
                        <a:t>〇〇〇円</a:t>
                      </a:r>
                    </a:p>
                  </a:txBody>
                  <a:tcPr/>
                </a:tc>
                <a:extLst>
                  <a:ext uri="{0D108BD9-81ED-4DB2-BD59-A6C34878D82A}">
                    <a16:rowId xmlns:a16="http://schemas.microsoft.com/office/drawing/2014/main" val="79883018"/>
                  </a:ext>
                </a:extLst>
              </a:tr>
              <a:tr h="259382">
                <a:tc vMerge="1">
                  <a:txBody>
                    <a:bodyPr/>
                    <a:lstStyle/>
                    <a:p>
                      <a:endParaRPr dirty="0"/>
                    </a:p>
                  </a:txBody>
                  <a:tcPr/>
                </a:tc>
                <a:tc>
                  <a:txBody>
                    <a:bodyPr/>
                    <a:lstStyle/>
                    <a:p>
                      <a:pPr algn="ctr"/>
                      <a:r>
                        <a:rPr kumimoji="1" lang="en-US" altLang="ja-JP" sz="1050" dirty="0"/>
                        <a:t>2</a:t>
                      </a:r>
                      <a:r>
                        <a:rPr kumimoji="1" lang="ja-JP" altLang="en-US" sz="1050" dirty="0"/>
                        <a:t>教科</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英数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〇〇</a:t>
                      </a:r>
                      <a:r>
                        <a:rPr kumimoji="1" lang="en-US" altLang="ja-JP" sz="1050" dirty="0"/>
                        <a:t>,</a:t>
                      </a:r>
                      <a:r>
                        <a:rPr kumimoji="1" lang="ja-JP" altLang="en-US" sz="1050" dirty="0"/>
                        <a:t>〇〇〇円</a:t>
                      </a:r>
                    </a:p>
                  </a:txBody>
                  <a:tcPr/>
                </a:tc>
                <a:extLst>
                  <a:ext uri="{0D108BD9-81ED-4DB2-BD59-A6C34878D82A}">
                    <a16:rowId xmlns:a16="http://schemas.microsoft.com/office/drawing/2014/main" val="1926526356"/>
                  </a:ext>
                </a:extLst>
              </a:tr>
            </a:tbl>
          </a:graphicData>
        </a:graphic>
      </p:graphicFrame>
      <p:graphicFrame>
        <p:nvGraphicFramePr>
          <p:cNvPr id="37" name="表 36">
            <a:extLst>
              <a:ext uri="{FF2B5EF4-FFF2-40B4-BE49-F238E27FC236}">
                <a16:creationId xmlns:a16="http://schemas.microsoft.com/office/drawing/2014/main" id="{060E01C6-F225-E866-47DA-C3BF90862945}"/>
              </a:ext>
            </a:extLst>
          </p:cNvPr>
          <p:cNvGraphicFramePr>
            <a:graphicFrameLocks noGrp="1"/>
          </p:cNvGraphicFramePr>
          <p:nvPr>
            <p:extLst>
              <p:ext uri="{D42A27DB-BD31-4B8C-83A1-F6EECF244321}">
                <p14:modId xmlns:p14="http://schemas.microsoft.com/office/powerpoint/2010/main" val="3435913666"/>
              </p:ext>
            </p:extLst>
          </p:nvPr>
        </p:nvGraphicFramePr>
        <p:xfrm>
          <a:off x="1625603" y="7886609"/>
          <a:ext cx="1889830" cy="547190"/>
        </p:xfrm>
        <a:graphic>
          <a:graphicData uri="http://schemas.openxmlformats.org/drawingml/2006/table">
            <a:tbl>
              <a:tblPr firstRow="1" bandRow="1">
                <a:tableStyleId>{5C22544A-7EE6-4342-B048-85BDC9FD1C3A}</a:tableStyleId>
              </a:tblPr>
              <a:tblGrid>
                <a:gridCol w="944915">
                  <a:extLst>
                    <a:ext uri="{9D8B030D-6E8A-4147-A177-3AD203B41FA5}">
                      <a16:colId xmlns:a16="http://schemas.microsoft.com/office/drawing/2014/main" val="2886786540"/>
                    </a:ext>
                  </a:extLst>
                </a:gridCol>
                <a:gridCol w="944915">
                  <a:extLst>
                    <a:ext uri="{9D8B030D-6E8A-4147-A177-3AD203B41FA5}">
                      <a16:colId xmlns:a16="http://schemas.microsoft.com/office/drawing/2014/main" val="4474179"/>
                    </a:ext>
                  </a:extLst>
                </a:gridCol>
              </a:tblGrid>
              <a:tr h="287808">
                <a:tc>
                  <a:txBody>
                    <a:bodyPr/>
                    <a:lstStyle/>
                    <a:p>
                      <a:pPr algn="ctr"/>
                      <a:r>
                        <a:rPr kumimoji="1" lang="ja-JP" altLang="en-US" sz="1050" dirty="0"/>
                        <a:t>科目</a:t>
                      </a:r>
                    </a:p>
                  </a:txBody>
                  <a:tcPr/>
                </a:tc>
                <a:tc>
                  <a:txBody>
                    <a:bodyPr/>
                    <a:lstStyle/>
                    <a:p>
                      <a:pPr algn="ctr"/>
                      <a:r>
                        <a:rPr kumimoji="1" lang="ja-JP" altLang="en-US" sz="1050" dirty="0"/>
                        <a:t>授業料</a:t>
                      </a:r>
                    </a:p>
                  </a:txBody>
                  <a:tcPr/>
                </a:tc>
                <a:extLst>
                  <a:ext uri="{0D108BD9-81ED-4DB2-BD59-A6C34878D82A}">
                    <a16:rowId xmlns:a16="http://schemas.microsoft.com/office/drawing/2014/main" val="1844615083"/>
                  </a:ext>
                </a:extLst>
              </a:tr>
              <a:tr h="259382">
                <a:tc>
                  <a:txBody>
                    <a:bodyPr/>
                    <a:lstStyle/>
                    <a:p>
                      <a:pPr algn="ctr"/>
                      <a:r>
                        <a:rPr kumimoji="1" lang="ja-JP" altLang="en-US" sz="1050" dirty="0"/>
                        <a:t>英数国理社</a:t>
                      </a:r>
                    </a:p>
                  </a:txBody>
                  <a:tcPr/>
                </a:tc>
                <a:tc>
                  <a:txBody>
                    <a:bodyPr/>
                    <a:lstStyle/>
                    <a:p>
                      <a:pPr algn="ctr"/>
                      <a:r>
                        <a:rPr kumimoji="1" lang="en-US" altLang="ja-JP" sz="1050" dirty="0"/>
                        <a:t>38,500</a:t>
                      </a:r>
                      <a:r>
                        <a:rPr kumimoji="1" lang="ja-JP" altLang="en-US" sz="1050" dirty="0"/>
                        <a:t>円</a:t>
                      </a:r>
                    </a:p>
                  </a:txBody>
                  <a:tcPr/>
                </a:tc>
                <a:extLst>
                  <a:ext uri="{0D108BD9-81ED-4DB2-BD59-A6C34878D82A}">
                    <a16:rowId xmlns:a16="http://schemas.microsoft.com/office/drawing/2014/main" val="1961387665"/>
                  </a:ext>
                </a:extLst>
              </a:tr>
            </a:tbl>
          </a:graphicData>
        </a:graphic>
      </p:graphicFrame>
      <p:pic>
        <p:nvPicPr>
          <p:cNvPr id="3" name="図 2">
            <a:extLst>
              <a:ext uri="{FF2B5EF4-FFF2-40B4-BE49-F238E27FC236}">
                <a16:creationId xmlns:a16="http://schemas.microsoft.com/office/drawing/2014/main" id="{9B1984BC-5D29-6E46-1D60-DD31C11231CA}"/>
              </a:ext>
            </a:extLst>
          </p:cNvPr>
          <p:cNvPicPr>
            <a:picLocks noChangeAspect="1"/>
          </p:cNvPicPr>
          <p:nvPr/>
        </p:nvPicPr>
        <p:blipFill>
          <a:blip r:embed="rId6"/>
          <a:stretch>
            <a:fillRect/>
          </a:stretch>
        </p:blipFill>
        <p:spPr>
          <a:xfrm>
            <a:off x="3267590" y="733055"/>
            <a:ext cx="4026093" cy="18464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228</Words>
  <Application>Microsoft Office PowerPoint</Application>
  <PresentationFormat>ユーザー設定</PresentationFormat>
  <Paragraphs>84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Rounded M+</vt:lpstr>
      <vt:lpstr>Rounded M+ Bold</vt:lpstr>
      <vt:lpstr>メイリオ</vt:lpstr>
      <vt:lpstr>源柔ゴシック</vt:lpstr>
      <vt:lpstr>思源黑体</vt:lpstr>
      <vt:lpstr>思源黑体 Bold</vt:lpstr>
      <vt:lpstr>思源黑体 Bold Italics</vt:lpstr>
      <vt:lpstr>思源黑体-超粗体 Italics</vt:lpstr>
      <vt:lpstr>Arial</vt:lpstr>
      <vt:lpstr>Calibri</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J-WING_2026年版_汎用チラシ</dc:title>
  <dc:creator>小野寺 啓太</dc:creator>
  <cp:lastModifiedBy>章 笠原</cp:lastModifiedBy>
  <cp:revision>6</cp:revision>
  <cp:lastPrinted>2026-02-27T06:55:26Z</cp:lastPrinted>
  <dcterms:created xsi:type="dcterms:W3CDTF">2006-08-16T00:00:00Z</dcterms:created>
  <dcterms:modified xsi:type="dcterms:W3CDTF">2026-04-11T12:53:16Z</dcterms:modified>
  <dc:identifier>DAHA-VA31Jw</dc:identifier>
</cp:coreProperties>
</file>